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21"/>
  </p:notesMasterIdLst>
  <p:sldIdLst>
    <p:sldId id="256" r:id="rId2"/>
    <p:sldId id="266" r:id="rId3"/>
    <p:sldId id="287" r:id="rId4"/>
    <p:sldId id="286" r:id="rId5"/>
    <p:sldId id="297" r:id="rId6"/>
    <p:sldId id="278" r:id="rId7"/>
    <p:sldId id="295" r:id="rId8"/>
    <p:sldId id="279" r:id="rId9"/>
    <p:sldId id="296" r:id="rId10"/>
    <p:sldId id="298" r:id="rId11"/>
    <p:sldId id="299" r:id="rId12"/>
    <p:sldId id="291" r:id="rId13"/>
    <p:sldId id="281" r:id="rId14"/>
    <p:sldId id="282" r:id="rId15"/>
    <p:sldId id="292" r:id="rId16"/>
    <p:sldId id="300" r:id="rId17"/>
    <p:sldId id="302" r:id="rId18"/>
    <p:sldId id="303" r:id="rId19"/>
    <p:sldId id="301" r:id="rId20"/>
  </p:sldIdLst>
  <p:sldSz cx="9144000" cy="6858000" type="screen4x3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61" autoAdjust="0"/>
    <p:restoredTop sz="96085" autoAdjust="0"/>
  </p:normalViewPr>
  <p:slideViewPr>
    <p:cSldViewPr>
      <p:cViewPr>
        <p:scale>
          <a:sx n="110" d="100"/>
          <a:sy n="110" d="100"/>
        </p:scale>
        <p:origin x="-1794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3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41F906B-2180-4934-91DB-BEE0DFA99076}" type="doc">
      <dgm:prSet loTypeId="urn:microsoft.com/office/officeart/2005/8/layout/lProcess2" loCatId="relationship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DD31F1C-B299-4754-9C2A-EB0D9AFD47C7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698 767,2</a:t>
          </a:r>
        </a:p>
        <a:p>
          <a:r>
            <a:rPr lang="ru-RU" sz="19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 нормативу 91,12%</a:t>
          </a:r>
          <a:endParaRPr lang="ru-RU" sz="19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971C184-A303-48BA-9585-5B2F1353584B}" type="parTrans" cxnId="{C35B7007-3F85-4820-9B36-B0218431C19A}">
      <dgm:prSet/>
      <dgm:spPr/>
      <dgm:t>
        <a:bodyPr/>
        <a:lstStyle/>
        <a:p>
          <a:endParaRPr lang="ru-RU"/>
        </a:p>
      </dgm:t>
    </dgm:pt>
    <dgm:pt modelId="{6F5027FC-638A-4AE5-9B5D-806E670420E5}" type="sibTrans" cxnId="{C35B7007-3F85-4820-9B36-B0218431C19A}">
      <dgm:prSet/>
      <dgm:spPr/>
      <dgm:t>
        <a:bodyPr/>
        <a:lstStyle/>
        <a:p>
          <a:endParaRPr lang="ru-RU"/>
        </a:p>
      </dgm:t>
    </dgm:pt>
    <dgm:pt modelId="{A6437EA9-53BD-4EBE-A0AF-1AEF25D6839D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324 984,1</a:t>
          </a:r>
        </a:p>
        <a:p>
          <a:r>
            <a:rPr lang="ru-RU" sz="19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 нормативу </a:t>
          </a:r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35,5%</a:t>
          </a:r>
          <a:endParaRPr lang="ru-RU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F38DD3D-D208-47FE-9502-2D0CD9E3A74F}" type="parTrans" cxnId="{95956C72-079F-4F54-BF86-6C1DDFBAEF33}">
      <dgm:prSet/>
      <dgm:spPr/>
      <dgm:t>
        <a:bodyPr/>
        <a:lstStyle/>
        <a:p>
          <a:endParaRPr lang="ru-RU"/>
        </a:p>
      </dgm:t>
    </dgm:pt>
    <dgm:pt modelId="{19BCB306-A15B-434E-A344-51BFDC8318D0}" type="sibTrans" cxnId="{95956C72-079F-4F54-BF86-6C1DDFBAEF33}">
      <dgm:prSet/>
      <dgm:spPr/>
      <dgm:t>
        <a:bodyPr/>
        <a:lstStyle/>
        <a:p>
          <a:endParaRPr lang="ru-RU"/>
        </a:p>
      </dgm:t>
    </dgm:pt>
    <dgm:pt modelId="{EDC366E3-5BC5-4441-AA28-3D6225D91B0B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373 783,1</a:t>
          </a:r>
        </a:p>
        <a:p>
          <a:r>
            <a:rPr lang="ru-RU" sz="19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 нормативу 55,62%</a:t>
          </a:r>
          <a:endParaRPr lang="ru-RU" sz="19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A0E11AA-7877-4A40-9791-F5B562B5F938}" type="parTrans" cxnId="{7F5EDCBC-89DB-4276-914B-D66CFA5E544E}">
      <dgm:prSet/>
      <dgm:spPr/>
      <dgm:t>
        <a:bodyPr/>
        <a:lstStyle/>
        <a:p>
          <a:endParaRPr lang="ru-RU"/>
        </a:p>
      </dgm:t>
    </dgm:pt>
    <dgm:pt modelId="{CB34462C-5D59-4B8E-AA7B-0FF1B0E3EEFD}" type="sibTrans" cxnId="{7F5EDCBC-89DB-4276-914B-D66CFA5E544E}">
      <dgm:prSet/>
      <dgm:spPr/>
      <dgm:t>
        <a:bodyPr/>
        <a:lstStyle/>
        <a:p>
          <a:endParaRPr lang="ru-RU"/>
        </a:p>
      </dgm:t>
    </dgm:pt>
    <dgm:pt modelId="{FD816A11-1D6F-4DEC-B7A8-58431BBAEE8D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654 793,3</a:t>
          </a:r>
        </a:p>
        <a:p>
          <a:r>
            <a:rPr lang="ru-RU" sz="19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 нормативу 81,91%</a:t>
          </a:r>
          <a:endParaRPr lang="ru-RU" sz="19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A4B9887-6553-40FD-B956-19812684E981}" type="parTrans" cxnId="{2E8C0C13-C7B1-49A7-A995-466E0E6CBAA4}">
      <dgm:prSet/>
      <dgm:spPr/>
      <dgm:t>
        <a:bodyPr/>
        <a:lstStyle/>
        <a:p>
          <a:endParaRPr lang="ru-RU"/>
        </a:p>
      </dgm:t>
    </dgm:pt>
    <dgm:pt modelId="{518CA8D9-B232-4972-B3DD-1A02D800A655}" type="sibTrans" cxnId="{2E8C0C13-C7B1-49A7-A995-466E0E6CBAA4}">
      <dgm:prSet/>
      <dgm:spPr/>
      <dgm:t>
        <a:bodyPr/>
        <a:lstStyle/>
        <a:p>
          <a:endParaRPr lang="ru-RU"/>
        </a:p>
      </dgm:t>
    </dgm:pt>
    <dgm:pt modelId="{82C016AA-59F5-491F-8509-1B00581C0B07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331 823,5</a:t>
          </a:r>
        </a:p>
        <a:p>
          <a:r>
            <a:rPr lang="ru-RU" sz="19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 нормативу 35,5%</a:t>
          </a:r>
          <a:endParaRPr lang="ru-RU" sz="19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B3759FF-7473-4D09-84BF-E910CD82F4BD}" type="parTrans" cxnId="{2B433887-671E-4DEC-8773-F3F1222126FA}">
      <dgm:prSet/>
      <dgm:spPr/>
      <dgm:t>
        <a:bodyPr/>
        <a:lstStyle/>
        <a:p>
          <a:endParaRPr lang="ru-RU"/>
        </a:p>
      </dgm:t>
    </dgm:pt>
    <dgm:pt modelId="{6714A69B-EE1A-487C-9E8F-2FE561C3EF88}" type="sibTrans" cxnId="{2B433887-671E-4DEC-8773-F3F1222126FA}">
      <dgm:prSet/>
      <dgm:spPr/>
      <dgm:t>
        <a:bodyPr/>
        <a:lstStyle/>
        <a:p>
          <a:endParaRPr lang="ru-RU"/>
        </a:p>
      </dgm:t>
    </dgm:pt>
    <dgm:pt modelId="{61E2593A-80DA-4383-80EA-D162618E256B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322 979,8</a:t>
          </a:r>
        </a:p>
        <a:p>
          <a:r>
            <a:rPr lang="ru-RU" sz="19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 нормативу 46,41%</a:t>
          </a:r>
          <a:endParaRPr lang="ru-RU" sz="19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8F9058C-C1E1-420E-A69A-62A97E8D71C9}" type="parTrans" cxnId="{EADD2A68-EF8C-49FC-88A8-E5EEA2712F50}">
      <dgm:prSet/>
      <dgm:spPr/>
      <dgm:t>
        <a:bodyPr/>
        <a:lstStyle/>
        <a:p>
          <a:endParaRPr lang="ru-RU"/>
        </a:p>
      </dgm:t>
    </dgm:pt>
    <dgm:pt modelId="{6B3596F6-C0FB-4966-AB96-55F83EAC356C}" type="sibTrans" cxnId="{EADD2A68-EF8C-49FC-88A8-E5EEA2712F50}">
      <dgm:prSet/>
      <dgm:spPr/>
      <dgm:t>
        <a:bodyPr/>
        <a:lstStyle/>
        <a:p>
          <a:endParaRPr lang="ru-RU"/>
        </a:p>
      </dgm:t>
    </dgm:pt>
    <dgm:pt modelId="{4574EE81-A070-40E5-8054-BEEBA31FB0C5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671 109,9</a:t>
          </a:r>
        </a:p>
        <a:p>
          <a:r>
            <a:rPr lang="ru-RU" sz="19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 нормативу 81,18%</a:t>
          </a:r>
          <a:endParaRPr lang="ru-RU" sz="19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8DA3B10-8801-4379-BD90-8B7912B284D1}" type="parTrans" cxnId="{CBEF7660-EA64-42A3-ABDC-E12C465BB7E7}">
      <dgm:prSet/>
      <dgm:spPr/>
      <dgm:t>
        <a:bodyPr/>
        <a:lstStyle/>
        <a:p>
          <a:endParaRPr lang="ru-RU"/>
        </a:p>
      </dgm:t>
    </dgm:pt>
    <dgm:pt modelId="{E2E17AED-4BCB-4347-8092-86E3A2B499CD}" type="sibTrans" cxnId="{CBEF7660-EA64-42A3-ABDC-E12C465BB7E7}">
      <dgm:prSet/>
      <dgm:spPr/>
      <dgm:t>
        <a:bodyPr/>
        <a:lstStyle/>
        <a:p>
          <a:endParaRPr lang="ru-RU"/>
        </a:p>
      </dgm:t>
    </dgm:pt>
    <dgm:pt modelId="{532552AB-122B-45AE-92F7-02679C707536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337 307,6</a:t>
          </a:r>
        </a:p>
        <a:p>
          <a:r>
            <a:rPr lang="ru-RU" sz="19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 нормативу 35,5%</a:t>
          </a:r>
          <a:endParaRPr lang="ru-RU" sz="19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9CA2A72-8081-4434-BF6C-8D35E0DAF337}" type="parTrans" cxnId="{6091B0BA-7D34-44EC-BB1E-5783E8E0E3F6}">
      <dgm:prSet/>
      <dgm:spPr/>
      <dgm:t>
        <a:bodyPr/>
        <a:lstStyle/>
        <a:p>
          <a:endParaRPr lang="ru-RU"/>
        </a:p>
      </dgm:t>
    </dgm:pt>
    <dgm:pt modelId="{88722AC9-A850-4583-9E27-F9CD4DC3AD37}" type="sibTrans" cxnId="{6091B0BA-7D34-44EC-BB1E-5783E8E0E3F6}">
      <dgm:prSet/>
      <dgm:spPr/>
      <dgm:t>
        <a:bodyPr/>
        <a:lstStyle/>
        <a:p>
          <a:endParaRPr lang="ru-RU"/>
        </a:p>
      </dgm:t>
    </dgm:pt>
    <dgm:pt modelId="{AD8C7A0B-624F-4161-9B4B-B766E55A0C94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333 802,2</a:t>
          </a:r>
        </a:p>
        <a:p>
          <a:r>
            <a:rPr lang="ru-RU" sz="19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 нормативу 45,68%</a:t>
          </a:r>
          <a:endParaRPr lang="ru-RU" sz="19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4D5566B-3EAA-4602-BF7D-DCB3DA80F89E}" type="parTrans" cxnId="{8B076721-C455-4B11-867D-7742EA461FC8}">
      <dgm:prSet/>
      <dgm:spPr/>
      <dgm:t>
        <a:bodyPr/>
        <a:lstStyle/>
        <a:p>
          <a:endParaRPr lang="ru-RU"/>
        </a:p>
      </dgm:t>
    </dgm:pt>
    <dgm:pt modelId="{E21CD585-34D8-4527-B103-33FA37865E1E}" type="sibTrans" cxnId="{8B076721-C455-4B11-867D-7742EA461FC8}">
      <dgm:prSet/>
      <dgm:spPr/>
      <dgm:t>
        <a:bodyPr/>
        <a:lstStyle/>
        <a:p>
          <a:endParaRPr lang="ru-RU"/>
        </a:p>
      </dgm:t>
    </dgm:pt>
    <dgm:pt modelId="{10A5FCFD-9EA2-4428-BDB0-8171CC5D0C5B}" type="pres">
      <dgm:prSet presAssocID="{B41F906B-2180-4934-91DB-BEE0DFA99076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0F6E06B-05EA-4491-8645-A374427B01E2}" type="pres">
      <dgm:prSet presAssocID="{0DD31F1C-B299-4754-9C2A-EB0D9AFD47C7}" presName="compNode" presStyleCnt="0"/>
      <dgm:spPr/>
    </dgm:pt>
    <dgm:pt modelId="{5B9907AC-DA98-4C77-9D7D-168829CDC6D2}" type="pres">
      <dgm:prSet presAssocID="{0DD31F1C-B299-4754-9C2A-EB0D9AFD47C7}" presName="aNode" presStyleLbl="bgShp" presStyleIdx="0" presStyleCnt="3"/>
      <dgm:spPr/>
      <dgm:t>
        <a:bodyPr/>
        <a:lstStyle/>
        <a:p>
          <a:endParaRPr lang="ru-RU"/>
        </a:p>
      </dgm:t>
    </dgm:pt>
    <dgm:pt modelId="{4C1A739C-2629-43F6-962A-254ABD6844C3}" type="pres">
      <dgm:prSet presAssocID="{0DD31F1C-B299-4754-9C2A-EB0D9AFD47C7}" presName="textNode" presStyleLbl="bgShp" presStyleIdx="0" presStyleCnt="3"/>
      <dgm:spPr/>
      <dgm:t>
        <a:bodyPr/>
        <a:lstStyle/>
        <a:p>
          <a:endParaRPr lang="ru-RU"/>
        </a:p>
      </dgm:t>
    </dgm:pt>
    <dgm:pt modelId="{4CC264A5-B5AD-4F1F-904E-7780573B0AFA}" type="pres">
      <dgm:prSet presAssocID="{0DD31F1C-B299-4754-9C2A-EB0D9AFD47C7}" presName="compChildNode" presStyleCnt="0"/>
      <dgm:spPr/>
    </dgm:pt>
    <dgm:pt modelId="{634FC379-FCFC-40A2-8B0D-F872EE5E7FF1}" type="pres">
      <dgm:prSet presAssocID="{0DD31F1C-B299-4754-9C2A-EB0D9AFD47C7}" presName="theInnerList" presStyleCnt="0"/>
      <dgm:spPr/>
    </dgm:pt>
    <dgm:pt modelId="{545CE22E-9464-4A70-8556-C2079BC1BF0E}" type="pres">
      <dgm:prSet presAssocID="{A6437EA9-53BD-4EBE-A0AF-1AEF25D6839D}" presName="child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DC59F3-1FF4-4075-A324-088BBBF969AE}" type="pres">
      <dgm:prSet presAssocID="{A6437EA9-53BD-4EBE-A0AF-1AEF25D6839D}" presName="aSpace2" presStyleCnt="0"/>
      <dgm:spPr/>
    </dgm:pt>
    <dgm:pt modelId="{F116BD40-999A-4D62-BD8C-3F46F21B7658}" type="pres">
      <dgm:prSet presAssocID="{EDC366E3-5BC5-4441-AA28-3D6225D91B0B}" presName="child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A2DED0-6DCC-4AE5-9705-B2314DBB878B}" type="pres">
      <dgm:prSet presAssocID="{0DD31F1C-B299-4754-9C2A-EB0D9AFD47C7}" presName="aSpace" presStyleCnt="0"/>
      <dgm:spPr/>
    </dgm:pt>
    <dgm:pt modelId="{17137B6F-2ED7-4B42-AEEE-9EDCCF426A31}" type="pres">
      <dgm:prSet presAssocID="{FD816A11-1D6F-4DEC-B7A8-58431BBAEE8D}" presName="compNode" presStyleCnt="0"/>
      <dgm:spPr/>
    </dgm:pt>
    <dgm:pt modelId="{54237295-6676-4686-908C-5BCE1972ABF1}" type="pres">
      <dgm:prSet presAssocID="{FD816A11-1D6F-4DEC-B7A8-58431BBAEE8D}" presName="aNode" presStyleLbl="bgShp" presStyleIdx="1" presStyleCnt="3"/>
      <dgm:spPr/>
      <dgm:t>
        <a:bodyPr/>
        <a:lstStyle/>
        <a:p>
          <a:endParaRPr lang="ru-RU"/>
        </a:p>
      </dgm:t>
    </dgm:pt>
    <dgm:pt modelId="{09B1DFDC-F591-4C83-9967-742D35543E20}" type="pres">
      <dgm:prSet presAssocID="{FD816A11-1D6F-4DEC-B7A8-58431BBAEE8D}" presName="textNode" presStyleLbl="bgShp" presStyleIdx="1" presStyleCnt="3"/>
      <dgm:spPr/>
      <dgm:t>
        <a:bodyPr/>
        <a:lstStyle/>
        <a:p>
          <a:endParaRPr lang="ru-RU"/>
        </a:p>
      </dgm:t>
    </dgm:pt>
    <dgm:pt modelId="{9E01A5E8-0AE3-46E9-8ABE-AF54B53E13EE}" type="pres">
      <dgm:prSet presAssocID="{FD816A11-1D6F-4DEC-B7A8-58431BBAEE8D}" presName="compChildNode" presStyleCnt="0"/>
      <dgm:spPr/>
    </dgm:pt>
    <dgm:pt modelId="{7673AFBA-5EC0-4853-AB5C-5F06A5CBF8F8}" type="pres">
      <dgm:prSet presAssocID="{FD816A11-1D6F-4DEC-B7A8-58431BBAEE8D}" presName="theInnerList" presStyleCnt="0"/>
      <dgm:spPr/>
    </dgm:pt>
    <dgm:pt modelId="{3F7E4A8E-AE2E-4BE8-9A01-077FBEB6C8DD}" type="pres">
      <dgm:prSet presAssocID="{82C016AA-59F5-491F-8509-1B00581C0B07}" presName="child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22FC4B-33AA-4705-A197-B244322C102E}" type="pres">
      <dgm:prSet presAssocID="{82C016AA-59F5-491F-8509-1B00581C0B07}" presName="aSpace2" presStyleCnt="0"/>
      <dgm:spPr/>
    </dgm:pt>
    <dgm:pt modelId="{592960D9-580B-4CFA-B00E-BB25C250086A}" type="pres">
      <dgm:prSet presAssocID="{61E2593A-80DA-4383-80EA-D162618E256B}" presName="child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A055BC-9557-4C1B-ACE6-29C04CEA03C6}" type="pres">
      <dgm:prSet presAssocID="{FD816A11-1D6F-4DEC-B7A8-58431BBAEE8D}" presName="aSpace" presStyleCnt="0"/>
      <dgm:spPr/>
    </dgm:pt>
    <dgm:pt modelId="{F48010D7-37AF-446F-83C0-39D2EC7149E2}" type="pres">
      <dgm:prSet presAssocID="{4574EE81-A070-40E5-8054-BEEBA31FB0C5}" presName="compNode" presStyleCnt="0"/>
      <dgm:spPr/>
    </dgm:pt>
    <dgm:pt modelId="{67500791-FBE1-4B39-B29B-968BCB65F551}" type="pres">
      <dgm:prSet presAssocID="{4574EE81-A070-40E5-8054-BEEBA31FB0C5}" presName="aNode" presStyleLbl="bgShp" presStyleIdx="2" presStyleCnt="3"/>
      <dgm:spPr/>
      <dgm:t>
        <a:bodyPr/>
        <a:lstStyle/>
        <a:p>
          <a:endParaRPr lang="ru-RU"/>
        </a:p>
      </dgm:t>
    </dgm:pt>
    <dgm:pt modelId="{BA4357E3-825A-4B66-A58A-A5A47319AA6B}" type="pres">
      <dgm:prSet presAssocID="{4574EE81-A070-40E5-8054-BEEBA31FB0C5}" presName="textNode" presStyleLbl="bgShp" presStyleIdx="2" presStyleCnt="3"/>
      <dgm:spPr/>
      <dgm:t>
        <a:bodyPr/>
        <a:lstStyle/>
        <a:p>
          <a:endParaRPr lang="ru-RU"/>
        </a:p>
      </dgm:t>
    </dgm:pt>
    <dgm:pt modelId="{FED9F71F-A19C-41B8-9C08-85FCED46128D}" type="pres">
      <dgm:prSet presAssocID="{4574EE81-A070-40E5-8054-BEEBA31FB0C5}" presName="compChildNode" presStyleCnt="0"/>
      <dgm:spPr/>
    </dgm:pt>
    <dgm:pt modelId="{7B63D5F0-6210-4D8F-8DD8-C54A4828825A}" type="pres">
      <dgm:prSet presAssocID="{4574EE81-A070-40E5-8054-BEEBA31FB0C5}" presName="theInnerList" presStyleCnt="0"/>
      <dgm:spPr/>
    </dgm:pt>
    <dgm:pt modelId="{AF011572-8BDD-49BB-B319-AB35530A4FE7}" type="pres">
      <dgm:prSet presAssocID="{532552AB-122B-45AE-92F7-02679C707536}" presName="child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101C8A-8D4A-45D6-A17A-747075CC5C31}" type="pres">
      <dgm:prSet presAssocID="{532552AB-122B-45AE-92F7-02679C707536}" presName="aSpace2" presStyleCnt="0"/>
      <dgm:spPr/>
    </dgm:pt>
    <dgm:pt modelId="{2D67BB7F-FE30-4072-A5F6-BDC0E7D7305C}" type="pres">
      <dgm:prSet presAssocID="{AD8C7A0B-624F-4161-9B4B-B766E55A0C94}" presName="child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677AB67-5707-44D0-9625-84B841E551CD}" type="presOf" srcId="{EDC366E3-5BC5-4441-AA28-3D6225D91B0B}" destId="{F116BD40-999A-4D62-BD8C-3F46F21B7658}" srcOrd="0" destOrd="0" presId="urn:microsoft.com/office/officeart/2005/8/layout/lProcess2"/>
    <dgm:cxn modelId="{95956C72-079F-4F54-BF86-6C1DDFBAEF33}" srcId="{0DD31F1C-B299-4754-9C2A-EB0D9AFD47C7}" destId="{A6437EA9-53BD-4EBE-A0AF-1AEF25D6839D}" srcOrd="0" destOrd="0" parTransId="{8F38DD3D-D208-47FE-9502-2D0CD9E3A74F}" sibTransId="{19BCB306-A15B-434E-A344-51BFDC8318D0}"/>
    <dgm:cxn modelId="{2E8C0C13-C7B1-49A7-A995-466E0E6CBAA4}" srcId="{B41F906B-2180-4934-91DB-BEE0DFA99076}" destId="{FD816A11-1D6F-4DEC-B7A8-58431BBAEE8D}" srcOrd="1" destOrd="0" parTransId="{7A4B9887-6553-40FD-B956-19812684E981}" sibTransId="{518CA8D9-B232-4972-B3DD-1A02D800A655}"/>
    <dgm:cxn modelId="{2C42AB7D-CC66-4F53-A7FC-E23F1681052A}" type="presOf" srcId="{A6437EA9-53BD-4EBE-A0AF-1AEF25D6839D}" destId="{545CE22E-9464-4A70-8556-C2079BC1BF0E}" srcOrd="0" destOrd="0" presId="urn:microsoft.com/office/officeart/2005/8/layout/lProcess2"/>
    <dgm:cxn modelId="{C35B7007-3F85-4820-9B36-B0218431C19A}" srcId="{B41F906B-2180-4934-91DB-BEE0DFA99076}" destId="{0DD31F1C-B299-4754-9C2A-EB0D9AFD47C7}" srcOrd="0" destOrd="0" parTransId="{5971C184-A303-48BA-9585-5B2F1353584B}" sibTransId="{6F5027FC-638A-4AE5-9B5D-806E670420E5}"/>
    <dgm:cxn modelId="{7C5880FD-BFB5-483B-8D02-B1BCA1E461A8}" type="presOf" srcId="{82C016AA-59F5-491F-8509-1B00581C0B07}" destId="{3F7E4A8E-AE2E-4BE8-9A01-077FBEB6C8DD}" srcOrd="0" destOrd="0" presId="urn:microsoft.com/office/officeart/2005/8/layout/lProcess2"/>
    <dgm:cxn modelId="{E347CB36-F219-4981-AE32-4F03DACCE395}" type="presOf" srcId="{FD816A11-1D6F-4DEC-B7A8-58431BBAEE8D}" destId="{54237295-6676-4686-908C-5BCE1972ABF1}" srcOrd="0" destOrd="0" presId="urn:microsoft.com/office/officeart/2005/8/layout/lProcess2"/>
    <dgm:cxn modelId="{40E48195-8B97-403F-804B-092F8363765D}" type="presOf" srcId="{4574EE81-A070-40E5-8054-BEEBA31FB0C5}" destId="{BA4357E3-825A-4B66-A58A-A5A47319AA6B}" srcOrd="1" destOrd="0" presId="urn:microsoft.com/office/officeart/2005/8/layout/lProcess2"/>
    <dgm:cxn modelId="{F5C87C27-BA9B-4E46-9E0B-647AF8EC191C}" type="presOf" srcId="{0DD31F1C-B299-4754-9C2A-EB0D9AFD47C7}" destId="{4C1A739C-2629-43F6-962A-254ABD6844C3}" srcOrd="1" destOrd="0" presId="urn:microsoft.com/office/officeart/2005/8/layout/lProcess2"/>
    <dgm:cxn modelId="{FE4ABFD7-80E4-4971-82DA-F14EAC22ACCB}" type="presOf" srcId="{FD816A11-1D6F-4DEC-B7A8-58431BBAEE8D}" destId="{09B1DFDC-F591-4C83-9967-742D35543E20}" srcOrd="1" destOrd="0" presId="urn:microsoft.com/office/officeart/2005/8/layout/lProcess2"/>
    <dgm:cxn modelId="{A86DA953-6DA4-4B5E-89A0-D34CE983EC52}" type="presOf" srcId="{AD8C7A0B-624F-4161-9B4B-B766E55A0C94}" destId="{2D67BB7F-FE30-4072-A5F6-BDC0E7D7305C}" srcOrd="0" destOrd="0" presId="urn:microsoft.com/office/officeart/2005/8/layout/lProcess2"/>
    <dgm:cxn modelId="{E6D80797-E944-4C45-A2EA-737811DF1D85}" type="presOf" srcId="{B41F906B-2180-4934-91DB-BEE0DFA99076}" destId="{10A5FCFD-9EA2-4428-BDB0-8171CC5D0C5B}" srcOrd="0" destOrd="0" presId="urn:microsoft.com/office/officeart/2005/8/layout/lProcess2"/>
    <dgm:cxn modelId="{EADD2A68-EF8C-49FC-88A8-E5EEA2712F50}" srcId="{FD816A11-1D6F-4DEC-B7A8-58431BBAEE8D}" destId="{61E2593A-80DA-4383-80EA-D162618E256B}" srcOrd="1" destOrd="0" parTransId="{E8F9058C-C1E1-420E-A69A-62A97E8D71C9}" sibTransId="{6B3596F6-C0FB-4966-AB96-55F83EAC356C}"/>
    <dgm:cxn modelId="{0246EFDA-01A3-458F-9870-54428A573AB5}" type="presOf" srcId="{4574EE81-A070-40E5-8054-BEEBA31FB0C5}" destId="{67500791-FBE1-4B39-B29B-968BCB65F551}" srcOrd="0" destOrd="0" presId="urn:microsoft.com/office/officeart/2005/8/layout/lProcess2"/>
    <dgm:cxn modelId="{FF1085D2-19DF-45AB-94AC-3414CFEA09F4}" type="presOf" srcId="{532552AB-122B-45AE-92F7-02679C707536}" destId="{AF011572-8BDD-49BB-B319-AB35530A4FE7}" srcOrd="0" destOrd="0" presId="urn:microsoft.com/office/officeart/2005/8/layout/lProcess2"/>
    <dgm:cxn modelId="{7F5EDCBC-89DB-4276-914B-D66CFA5E544E}" srcId="{0DD31F1C-B299-4754-9C2A-EB0D9AFD47C7}" destId="{EDC366E3-5BC5-4441-AA28-3D6225D91B0B}" srcOrd="1" destOrd="0" parTransId="{CA0E11AA-7877-4A40-9791-F5B562B5F938}" sibTransId="{CB34462C-5D59-4B8E-AA7B-0FF1B0E3EEFD}"/>
    <dgm:cxn modelId="{8B076721-C455-4B11-867D-7742EA461FC8}" srcId="{4574EE81-A070-40E5-8054-BEEBA31FB0C5}" destId="{AD8C7A0B-624F-4161-9B4B-B766E55A0C94}" srcOrd="1" destOrd="0" parTransId="{A4D5566B-3EAA-4602-BF7D-DCB3DA80F89E}" sibTransId="{E21CD585-34D8-4527-B103-33FA37865E1E}"/>
    <dgm:cxn modelId="{CBEF7660-EA64-42A3-ABDC-E12C465BB7E7}" srcId="{B41F906B-2180-4934-91DB-BEE0DFA99076}" destId="{4574EE81-A070-40E5-8054-BEEBA31FB0C5}" srcOrd="2" destOrd="0" parTransId="{A8DA3B10-8801-4379-BD90-8B7912B284D1}" sibTransId="{E2E17AED-4BCB-4347-8092-86E3A2B499CD}"/>
    <dgm:cxn modelId="{6091B0BA-7D34-44EC-BB1E-5783E8E0E3F6}" srcId="{4574EE81-A070-40E5-8054-BEEBA31FB0C5}" destId="{532552AB-122B-45AE-92F7-02679C707536}" srcOrd="0" destOrd="0" parTransId="{49CA2A72-8081-4434-BF6C-8D35E0DAF337}" sibTransId="{88722AC9-A850-4583-9E27-F9CD4DC3AD37}"/>
    <dgm:cxn modelId="{2B433887-671E-4DEC-8773-F3F1222126FA}" srcId="{FD816A11-1D6F-4DEC-B7A8-58431BBAEE8D}" destId="{82C016AA-59F5-491F-8509-1B00581C0B07}" srcOrd="0" destOrd="0" parTransId="{4B3759FF-7473-4D09-84BF-E910CD82F4BD}" sibTransId="{6714A69B-EE1A-487C-9E8F-2FE561C3EF88}"/>
    <dgm:cxn modelId="{8CD48426-3890-4C22-84FE-86863DBD1B4B}" type="presOf" srcId="{61E2593A-80DA-4383-80EA-D162618E256B}" destId="{592960D9-580B-4CFA-B00E-BB25C250086A}" srcOrd="0" destOrd="0" presId="urn:microsoft.com/office/officeart/2005/8/layout/lProcess2"/>
    <dgm:cxn modelId="{C1019733-497E-4D0A-9146-CDD43AB8EA41}" type="presOf" srcId="{0DD31F1C-B299-4754-9C2A-EB0D9AFD47C7}" destId="{5B9907AC-DA98-4C77-9D7D-168829CDC6D2}" srcOrd="0" destOrd="0" presId="urn:microsoft.com/office/officeart/2005/8/layout/lProcess2"/>
    <dgm:cxn modelId="{38892466-E08D-488B-8173-EFA481495DB1}" type="presParOf" srcId="{10A5FCFD-9EA2-4428-BDB0-8171CC5D0C5B}" destId="{20F6E06B-05EA-4491-8645-A374427B01E2}" srcOrd="0" destOrd="0" presId="urn:microsoft.com/office/officeart/2005/8/layout/lProcess2"/>
    <dgm:cxn modelId="{49F6A636-D4EF-447F-9674-75FB4347CD40}" type="presParOf" srcId="{20F6E06B-05EA-4491-8645-A374427B01E2}" destId="{5B9907AC-DA98-4C77-9D7D-168829CDC6D2}" srcOrd="0" destOrd="0" presId="urn:microsoft.com/office/officeart/2005/8/layout/lProcess2"/>
    <dgm:cxn modelId="{5D75D58C-7D09-40CF-B93C-3B0E965FCC61}" type="presParOf" srcId="{20F6E06B-05EA-4491-8645-A374427B01E2}" destId="{4C1A739C-2629-43F6-962A-254ABD6844C3}" srcOrd="1" destOrd="0" presId="urn:microsoft.com/office/officeart/2005/8/layout/lProcess2"/>
    <dgm:cxn modelId="{B79B1153-EBEB-4D44-8481-9EDCEB1B4B84}" type="presParOf" srcId="{20F6E06B-05EA-4491-8645-A374427B01E2}" destId="{4CC264A5-B5AD-4F1F-904E-7780573B0AFA}" srcOrd="2" destOrd="0" presId="urn:microsoft.com/office/officeart/2005/8/layout/lProcess2"/>
    <dgm:cxn modelId="{855B2C3F-79BD-45F5-B55C-60F64117A015}" type="presParOf" srcId="{4CC264A5-B5AD-4F1F-904E-7780573B0AFA}" destId="{634FC379-FCFC-40A2-8B0D-F872EE5E7FF1}" srcOrd="0" destOrd="0" presId="urn:microsoft.com/office/officeart/2005/8/layout/lProcess2"/>
    <dgm:cxn modelId="{8469FD34-6A58-44D6-853C-10DFC8CCAAD7}" type="presParOf" srcId="{634FC379-FCFC-40A2-8B0D-F872EE5E7FF1}" destId="{545CE22E-9464-4A70-8556-C2079BC1BF0E}" srcOrd="0" destOrd="0" presId="urn:microsoft.com/office/officeart/2005/8/layout/lProcess2"/>
    <dgm:cxn modelId="{5E608BA1-6ABC-41C4-B628-29C8FD4CB520}" type="presParOf" srcId="{634FC379-FCFC-40A2-8B0D-F872EE5E7FF1}" destId="{DBDC59F3-1FF4-4075-A324-088BBBF969AE}" srcOrd="1" destOrd="0" presId="urn:microsoft.com/office/officeart/2005/8/layout/lProcess2"/>
    <dgm:cxn modelId="{88DF8A47-88F6-4F13-A25E-73FB4EFBBDEB}" type="presParOf" srcId="{634FC379-FCFC-40A2-8B0D-F872EE5E7FF1}" destId="{F116BD40-999A-4D62-BD8C-3F46F21B7658}" srcOrd="2" destOrd="0" presId="urn:microsoft.com/office/officeart/2005/8/layout/lProcess2"/>
    <dgm:cxn modelId="{4A004699-C23E-4684-81B5-806A9B284857}" type="presParOf" srcId="{10A5FCFD-9EA2-4428-BDB0-8171CC5D0C5B}" destId="{9CA2DED0-6DCC-4AE5-9705-B2314DBB878B}" srcOrd="1" destOrd="0" presId="urn:microsoft.com/office/officeart/2005/8/layout/lProcess2"/>
    <dgm:cxn modelId="{59D975B2-CD0F-4A33-8100-7AB2C4D0947D}" type="presParOf" srcId="{10A5FCFD-9EA2-4428-BDB0-8171CC5D0C5B}" destId="{17137B6F-2ED7-4B42-AEEE-9EDCCF426A31}" srcOrd="2" destOrd="0" presId="urn:microsoft.com/office/officeart/2005/8/layout/lProcess2"/>
    <dgm:cxn modelId="{8760BF84-D62F-4C16-8763-482216F8582B}" type="presParOf" srcId="{17137B6F-2ED7-4B42-AEEE-9EDCCF426A31}" destId="{54237295-6676-4686-908C-5BCE1972ABF1}" srcOrd="0" destOrd="0" presId="urn:microsoft.com/office/officeart/2005/8/layout/lProcess2"/>
    <dgm:cxn modelId="{62A3EA85-33DE-476B-A5E7-E2811087DED6}" type="presParOf" srcId="{17137B6F-2ED7-4B42-AEEE-9EDCCF426A31}" destId="{09B1DFDC-F591-4C83-9967-742D35543E20}" srcOrd="1" destOrd="0" presId="urn:microsoft.com/office/officeart/2005/8/layout/lProcess2"/>
    <dgm:cxn modelId="{81674064-9BC2-4296-9B6F-7C756620B6B8}" type="presParOf" srcId="{17137B6F-2ED7-4B42-AEEE-9EDCCF426A31}" destId="{9E01A5E8-0AE3-46E9-8ABE-AF54B53E13EE}" srcOrd="2" destOrd="0" presId="urn:microsoft.com/office/officeart/2005/8/layout/lProcess2"/>
    <dgm:cxn modelId="{C99CE53B-B939-44F4-BD6C-F556631C14B2}" type="presParOf" srcId="{9E01A5E8-0AE3-46E9-8ABE-AF54B53E13EE}" destId="{7673AFBA-5EC0-4853-AB5C-5F06A5CBF8F8}" srcOrd="0" destOrd="0" presId="urn:microsoft.com/office/officeart/2005/8/layout/lProcess2"/>
    <dgm:cxn modelId="{C5FBF8D1-E040-4874-B352-1AD9C95A473A}" type="presParOf" srcId="{7673AFBA-5EC0-4853-AB5C-5F06A5CBF8F8}" destId="{3F7E4A8E-AE2E-4BE8-9A01-077FBEB6C8DD}" srcOrd="0" destOrd="0" presId="urn:microsoft.com/office/officeart/2005/8/layout/lProcess2"/>
    <dgm:cxn modelId="{B2BC8FD1-7084-467D-9DFA-446EF12379EE}" type="presParOf" srcId="{7673AFBA-5EC0-4853-AB5C-5F06A5CBF8F8}" destId="{3222FC4B-33AA-4705-A197-B244322C102E}" srcOrd="1" destOrd="0" presId="urn:microsoft.com/office/officeart/2005/8/layout/lProcess2"/>
    <dgm:cxn modelId="{95314FC7-FE9B-4B16-B21A-D15AE83B27CE}" type="presParOf" srcId="{7673AFBA-5EC0-4853-AB5C-5F06A5CBF8F8}" destId="{592960D9-580B-4CFA-B00E-BB25C250086A}" srcOrd="2" destOrd="0" presId="urn:microsoft.com/office/officeart/2005/8/layout/lProcess2"/>
    <dgm:cxn modelId="{678491CE-AA84-4D6F-B7B2-304CC429B6A4}" type="presParOf" srcId="{10A5FCFD-9EA2-4428-BDB0-8171CC5D0C5B}" destId="{67A055BC-9557-4C1B-ACE6-29C04CEA03C6}" srcOrd="3" destOrd="0" presId="urn:microsoft.com/office/officeart/2005/8/layout/lProcess2"/>
    <dgm:cxn modelId="{F1114DC5-3A25-4579-886A-AFECFD55C68E}" type="presParOf" srcId="{10A5FCFD-9EA2-4428-BDB0-8171CC5D0C5B}" destId="{F48010D7-37AF-446F-83C0-39D2EC7149E2}" srcOrd="4" destOrd="0" presId="urn:microsoft.com/office/officeart/2005/8/layout/lProcess2"/>
    <dgm:cxn modelId="{C575C2C1-9FC5-4588-A253-E66B0DFE030D}" type="presParOf" srcId="{F48010D7-37AF-446F-83C0-39D2EC7149E2}" destId="{67500791-FBE1-4B39-B29B-968BCB65F551}" srcOrd="0" destOrd="0" presId="urn:microsoft.com/office/officeart/2005/8/layout/lProcess2"/>
    <dgm:cxn modelId="{B209F236-A4F3-47DA-9BD3-08BE2F258758}" type="presParOf" srcId="{F48010D7-37AF-446F-83C0-39D2EC7149E2}" destId="{BA4357E3-825A-4B66-A58A-A5A47319AA6B}" srcOrd="1" destOrd="0" presId="urn:microsoft.com/office/officeart/2005/8/layout/lProcess2"/>
    <dgm:cxn modelId="{0750D4D0-CA7C-413C-B729-500FF8D2F0D8}" type="presParOf" srcId="{F48010D7-37AF-446F-83C0-39D2EC7149E2}" destId="{FED9F71F-A19C-41B8-9C08-85FCED46128D}" srcOrd="2" destOrd="0" presId="urn:microsoft.com/office/officeart/2005/8/layout/lProcess2"/>
    <dgm:cxn modelId="{B82E5FFA-CB01-41DE-8DF4-456471668891}" type="presParOf" srcId="{FED9F71F-A19C-41B8-9C08-85FCED46128D}" destId="{7B63D5F0-6210-4D8F-8DD8-C54A4828825A}" srcOrd="0" destOrd="0" presId="urn:microsoft.com/office/officeart/2005/8/layout/lProcess2"/>
    <dgm:cxn modelId="{E94801F4-D12E-4B5B-B29C-1DA0244DA6E1}" type="presParOf" srcId="{7B63D5F0-6210-4D8F-8DD8-C54A4828825A}" destId="{AF011572-8BDD-49BB-B319-AB35530A4FE7}" srcOrd="0" destOrd="0" presId="urn:microsoft.com/office/officeart/2005/8/layout/lProcess2"/>
    <dgm:cxn modelId="{5EBCCABA-BE71-4284-A89E-04D6788FE560}" type="presParOf" srcId="{7B63D5F0-6210-4D8F-8DD8-C54A4828825A}" destId="{61101C8A-8D4A-45D6-A17A-747075CC5C31}" srcOrd="1" destOrd="0" presId="urn:microsoft.com/office/officeart/2005/8/layout/lProcess2"/>
    <dgm:cxn modelId="{6454BDC3-54B3-4560-BB36-38230B594C0E}" type="presParOf" srcId="{7B63D5F0-6210-4D8F-8DD8-C54A4828825A}" destId="{2D67BB7F-FE30-4072-A5F6-BDC0E7D7305C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0DFCB68-DCA9-4700-AD0C-1D6F00C224F4}" type="doc">
      <dgm:prSet loTypeId="urn:diagrams.loki3.com/TabbedArc+Icon" loCatId="relationship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E6A51233-41CD-4715-97CD-41E16EBFACF7}">
      <dgm:prSet phldrT="[Текст]"/>
      <dgm:spPr/>
      <dgm:t>
        <a:bodyPr/>
        <a:lstStyle/>
        <a:p>
          <a:pPr algn="ctr"/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Модельные муниципальные программы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8E7CB90-106D-4ADA-BF95-881D41E9B014}" type="parTrans" cxnId="{1939850A-DFC3-470F-BBAB-2DA9408326E0}">
      <dgm:prSet/>
      <dgm:spPr/>
      <dgm:t>
        <a:bodyPr/>
        <a:lstStyle/>
        <a:p>
          <a:endParaRPr lang="ru-RU"/>
        </a:p>
      </dgm:t>
    </dgm:pt>
    <dgm:pt modelId="{9052126C-9F17-4CCF-B399-C6EB2359B1A9}" type="sibTrans" cxnId="{1939850A-DFC3-470F-BBAB-2DA9408326E0}">
      <dgm:prSet/>
      <dgm:spPr/>
      <dgm:t>
        <a:bodyPr/>
        <a:lstStyle/>
        <a:p>
          <a:endParaRPr lang="ru-RU"/>
        </a:p>
      </dgm:t>
    </dgm:pt>
    <dgm:pt modelId="{133078D6-44AB-459E-9E3D-A400CB395A32}">
      <dgm:prSet phldrT="[Текст]"/>
      <dgm:spPr/>
      <dgm:t>
        <a:bodyPr/>
        <a:lstStyle/>
        <a:p>
          <a:pPr algn="l"/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Срок действия программ на 2019-2030 годы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0963FCE-A837-4D8D-8008-2AA943209085}" type="parTrans" cxnId="{03211D53-77CD-4FE0-9D66-35AF11E25B2A}">
      <dgm:prSet/>
      <dgm:spPr/>
      <dgm:t>
        <a:bodyPr/>
        <a:lstStyle/>
        <a:p>
          <a:endParaRPr lang="ru-RU"/>
        </a:p>
      </dgm:t>
    </dgm:pt>
    <dgm:pt modelId="{09EF1E20-93BC-426C-BABE-711A29AEDCCD}" type="sibTrans" cxnId="{03211D53-77CD-4FE0-9D66-35AF11E25B2A}">
      <dgm:prSet/>
      <dgm:spPr/>
      <dgm:t>
        <a:bodyPr/>
        <a:lstStyle/>
        <a:p>
          <a:endParaRPr lang="ru-RU"/>
        </a:p>
      </dgm:t>
    </dgm:pt>
    <dgm:pt modelId="{AF160138-3432-4802-98C3-864E42E2E34D}">
      <dgm:prSet phldrT="[Текст]"/>
      <dgm:spPr/>
      <dgm:t>
        <a:bodyPr/>
        <a:lstStyle/>
        <a:p>
          <a:pPr algn="l"/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Расходы на содержание ОМСУ в одной программе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C133962-47E7-46CD-9880-4DF7E4F66BD3}" type="parTrans" cxnId="{8D9C448C-35A1-49E2-A3F2-7B4BAC7CB86B}">
      <dgm:prSet/>
      <dgm:spPr/>
      <dgm:t>
        <a:bodyPr/>
        <a:lstStyle/>
        <a:p>
          <a:endParaRPr lang="ru-RU"/>
        </a:p>
      </dgm:t>
    </dgm:pt>
    <dgm:pt modelId="{A6FA0584-864A-42BF-B57A-1603251C1E35}" type="sibTrans" cxnId="{8D9C448C-35A1-49E2-A3F2-7B4BAC7CB86B}">
      <dgm:prSet/>
      <dgm:spPr/>
      <dgm:t>
        <a:bodyPr/>
        <a:lstStyle/>
        <a:p>
          <a:endParaRPr lang="ru-RU"/>
        </a:p>
      </dgm:t>
    </dgm:pt>
    <dgm:pt modelId="{6D23F4E5-0CD4-4239-8F87-74E3AA37E49B}">
      <dgm:prSet phldrT="[Текст]"/>
      <dgm:spPr/>
      <dgm:t>
        <a:bodyPr/>
        <a:lstStyle/>
        <a:p>
          <a:pPr algn="l"/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 менее 95% бюджета в программные расходы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47B83B0-5BD3-4713-A646-EB9E3D8E04D6}" type="parTrans" cxnId="{EE41DBA3-7F01-4327-AA17-8872B2541C9A}">
      <dgm:prSet/>
      <dgm:spPr/>
      <dgm:t>
        <a:bodyPr/>
        <a:lstStyle/>
        <a:p>
          <a:endParaRPr lang="ru-RU"/>
        </a:p>
      </dgm:t>
    </dgm:pt>
    <dgm:pt modelId="{BEC65D9E-1061-444C-9C0E-ECEE2B1A787F}" type="sibTrans" cxnId="{EE41DBA3-7F01-4327-AA17-8872B2541C9A}">
      <dgm:prSet/>
      <dgm:spPr/>
      <dgm:t>
        <a:bodyPr/>
        <a:lstStyle/>
        <a:p>
          <a:endParaRPr lang="ru-RU"/>
        </a:p>
      </dgm:t>
    </dgm:pt>
    <dgm:pt modelId="{9054D05A-16D5-4CCF-8261-08E25C5CAC06}" type="pres">
      <dgm:prSet presAssocID="{50DFCB68-DCA9-4700-AD0C-1D6F00C224F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82B1E2-66E9-4823-AC75-02F7F895D2B2}" type="pres">
      <dgm:prSet presAssocID="{E6A51233-41CD-4715-97CD-41E16EBFACF7}" presName="one" presStyleLbl="node1" presStyleIdx="0" presStyleCnt="1" custScaleX="1105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E41DBA3-7F01-4327-AA17-8872B2541C9A}" srcId="{E6A51233-41CD-4715-97CD-41E16EBFACF7}" destId="{6D23F4E5-0CD4-4239-8F87-74E3AA37E49B}" srcOrd="2" destOrd="0" parTransId="{F47B83B0-5BD3-4713-A646-EB9E3D8E04D6}" sibTransId="{BEC65D9E-1061-444C-9C0E-ECEE2B1A787F}"/>
    <dgm:cxn modelId="{C96CE64E-1207-41FD-BF4B-E3C642ABE081}" type="presOf" srcId="{6D23F4E5-0CD4-4239-8F87-74E3AA37E49B}" destId="{F982B1E2-66E9-4823-AC75-02F7F895D2B2}" srcOrd="0" destOrd="3" presId="urn:diagrams.loki3.com/TabbedArc+Icon"/>
    <dgm:cxn modelId="{1939850A-DFC3-470F-BBAB-2DA9408326E0}" srcId="{50DFCB68-DCA9-4700-AD0C-1D6F00C224F4}" destId="{E6A51233-41CD-4715-97CD-41E16EBFACF7}" srcOrd="0" destOrd="0" parTransId="{C8E7CB90-106D-4ADA-BF95-881D41E9B014}" sibTransId="{9052126C-9F17-4CCF-B399-C6EB2359B1A9}"/>
    <dgm:cxn modelId="{03211D53-77CD-4FE0-9D66-35AF11E25B2A}" srcId="{E6A51233-41CD-4715-97CD-41E16EBFACF7}" destId="{133078D6-44AB-459E-9E3D-A400CB395A32}" srcOrd="0" destOrd="0" parTransId="{F0963FCE-A837-4D8D-8008-2AA943209085}" sibTransId="{09EF1E20-93BC-426C-BABE-711A29AEDCCD}"/>
    <dgm:cxn modelId="{8D9C448C-35A1-49E2-A3F2-7B4BAC7CB86B}" srcId="{E6A51233-41CD-4715-97CD-41E16EBFACF7}" destId="{AF160138-3432-4802-98C3-864E42E2E34D}" srcOrd="1" destOrd="0" parTransId="{7C133962-47E7-46CD-9880-4DF7E4F66BD3}" sibTransId="{A6FA0584-864A-42BF-B57A-1603251C1E35}"/>
    <dgm:cxn modelId="{656CFCA4-0B04-4B50-8290-A1EF934D623B}" type="presOf" srcId="{133078D6-44AB-459E-9E3D-A400CB395A32}" destId="{F982B1E2-66E9-4823-AC75-02F7F895D2B2}" srcOrd="0" destOrd="1" presId="urn:diagrams.loki3.com/TabbedArc+Icon"/>
    <dgm:cxn modelId="{463D0FB5-CDA7-4E5A-B13B-C57A37F7C68F}" type="presOf" srcId="{E6A51233-41CD-4715-97CD-41E16EBFACF7}" destId="{F982B1E2-66E9-4823-AC75-02F7F895D2B2}" srcOrd="0" destOrd="0" presId="urn:diagrams.loki3.com/TabbedArc+Icon"/>
    <dgm:cxn modelId="{E38E0681-066F-43B8-8946-FAC1E5FE7C12}" type="presOf" srcId="{AF160138-3432-4802-98C3-864E42E2E34D}" destId="{F982B1E2-66E9-4823-AC75-02F7F895D2B2}" srcOrd="0" destOrd="2" presId="urn:diagrams.loki3.com/TabbedArc+Icon"/>
    <dgm:cxn modelId="{7515E120-98DE-463D-A2DB-6C595092DA91}" type="presOf" srcId="{50DFCB68-DCA9-4700-AD0C-1D6F00C224F4}" destId="{9054D05A-16D5-4CCF-8261-08E25C5CAC06}" srcOrd="0" destOrd="0" presId="urn:diagrams.loki3.com/TabbedArc+Icon"/>
    <dgm:cxn modelId="{670D22B9-9B14-4F5D-B894-F02E47242442}" type="presParOf" srcId="{9054D05A-16D5-4CCF-8261-08E25C5CAC06}" destId="{F982B1E2-66E9-4823-AC75-02F7F895D2B2}" srcOrd="0" destOrd="0" presId="urn:diagrams.loki3.com/TabbedArc+Icon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9907AC-DA98-4C77-9D7D-168829CDC6D2}">
      <dsp:nvSpPr>
        <dsp:cNvPr id="0" name=""/>
        <dsp:cNvSpPr/>
      </dsp:nvSpPr>
      <dsp:spPr>
        <a:xfrm>
          <a:off x="808" y="0"/>
          <a:ext cx="2102577" cy="491675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698 767,2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 нормативу 91,12%</a:t>
          </a:r>
          <a:endParaRPr lang="ru-RU" sz="19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08" y="0"/>
        <a:ext cx="2102577" cy="1475028"/>
      </dsp:txXfrm>
    </dsp:sp>
    <dsp:sp modelId="{545CE22E-9464-4A70-8556-C2079BC1BF0E}">
      <dsp:nvSpPr>
        <dsp:cNvPr id="0" name=""/>
        <dsp:cNvSpPr/>
      </dsp:nvSpPr>
      <dsp:spPr>
        <a:xfrm>
          <a:off x="211066" y="1476468"/>
          <a:ext cx="1682061" cy="14824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324 984,1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 нормативу </a:t>
          </a: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35,5%</a:t>
          </a:r>
          <a:endParaRPr lang="ru-RU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4486" y="1519888"/>
        <a:ext cx="1595221" cy="1395630"/>
      </dsp:txXfrm>
    </dsp:sp>
    <dsp:sp modelId="{F116BD40-999A-4D62-BD8C-3F46F21B7658}">
      <dsp:nvSpPr>
        <dsp:cNvPr id="0" name=""/>
        <dsp:cNvSpPr/>
      </dsp:nvSpPr>
      <dsp:spPr>
        <a:xfrm>
          <a:off x="211066" y="3187011"/>
          <a:ext cx="1682061" cy="14824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373 783,1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 нормативу 55,62%</a:t>
          </a:r>
          <a:endParaRPr lang="ru-RU" sz="19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4486" y="3230431"/>
        <a:ext cx="1595221" cy="1395630"/>
      </dsp:txXfrm>
    </dsp:sp>
    <dsp:sp modelId="{54237295-6676-4686-908C-5BCE1972ABF1}">
      <dsp:nvSpPr>
        <dsp:cNvPr id="0" name=""/>
        <dsp:cNvSpPr/>
      </dsp:nvSpPr>
      <dsp:spPr>
        <a:xfrm>
          <a:off x="2261079" y="0"/>
          <a:ext cx="2102577" cy="491675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654 793,3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 нормативу 81,91%</a:t>
          </a:r>
          <a:endParaRPr lang="ru-RU" sz="19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61079" y="0"/>
        <a:ext cx="2102577" cy="1475028"/>
      </dsp:txXfrm>
    </dsp:sp>
    <dsp:sp modelId="{3F7E4A8E-AE2E-4BE8-9A01-077FBEB6C8DD}">
      <dsp:nvSpPr>
        <dsp:cNvPr id="0" name=""/>
        <dsp:cNvSpPr/>
      </dsp:nvSpPr>
      <dsp:spPr>
        <a:xfrm>
          <a:off x="2471337" y="1476468"/>
          <a:ext cx="1682061" cy="14824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331 823,5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 нормативу 35,5%</a:t>
          </a:r>
          <a:endParaRPr lang="ru-RU" sz="19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14757" y="1519888"/>
        <a:ext cx="1595221" cy="1395630"/>
      </dsp:txXfrm>
    </dsp:sp>
    <dsp:sp modelId="{592960D9-580B-4CFA-B00E-BB25C250086A}">
      <dsp:nvSpPr>
        <dsp:cNvPr id="0" name=""/>
        <dsp:cNvSpPr/>
      </dsp:nvSpPr>
      <dsp:spPr>
        <a:xfrm>
          <a:off x="2471337" y="3187011"/>
          <a:ext cx="1682061" cy="14824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322 979,8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 нормативу 46,41%</a:t>
          </a:r>
          <a:endParaRPr lang="ru-RU" sz="19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14757" y="3230431"/>
        <a:ext cx="1595221" cy="1395630"/>
      </dsp:txXfrm>
    </dsp:sp>
    <dsp:sp modelId="{67500791-FBE1-4B39-B29B-968BCB65F551}">
      <dsp:nvSpPr>
        <dsp:cNvPr id="0" name=""/>
        <dsp:cNvSpPr/>
      </dsp:nvSpPr>
      <dsp:spPr>
        <a:xfrm>
          <a:off x="4521349" y="0"/>
          <a:ext cx="2102577" cy="491675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671 109,9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 нормативу 81,18%</a:t>
          </a:r>
          <a:endParaRPr lang="ru-RU" sz="19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21349" y="0"/>
        <a:ext cx="2102577" cy="1475028"/>
      </dsp:txXfrm>
    </dsp:sp>
    <dsp:sp modelId="{AF011572-8BDD-49BB-B319-AB35530A4FE7}">
      <dsp:nvSpPr>
        <dsp:cNvPr id="0" name=""/>
        <dsp:cNvSpPr/>
      </dsp:nvSpPr>
      <dsp:spPr>
        <a:xfrm>
          <a:off x="4731607" y="1476468"/>
          <a:ext cx="1682061" cy="14824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337 307,6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 нормативу 35,5%</a:t>
          </a:r>
          <a:endParaRPr lang="ru-RU" sz="19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75027" y="1519888"/>
        <a:ext cx="1595221" cy="1395630"/>
      </dsp:txXfrm>
    </dsp:sp>
    <dsp:sp modelId="{2D67BB7F-FE30-4072-A5F6-BDC0E7D7305C}">
      <dsp:nvSpPr>
        <dsp:cNvPr id="0" name=""/>
        <dsp:cNvSpPr/>
      </dsp:nvSpPr>
      <dsp:spPr>
        <a:xfrm>
          <a:off x="4731607" y="3187011"/>
          <a:ext cx="1682061" cy="14824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333 802,2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 нормативу 45,68%</a:t>
          </a:r>
          <a:endParaRPr lang="ru-RU" sz="19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75027" y="3230431"/>
        <a:ext cx="1595221" cy="13956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82B1E2-66E9-4823-AC75-02F7F895D2B2}">
      <dsp:nvSpPr>
        <dsp:cNvPr id="0" name=""/>
        <dsp:cNvSpPr/>
      </dsp:nvSpPr>
      <dsp:spPr>
        <a:xfrm>
          <a:off x="5" y="2328"/>
          <a:ext cx="8616122" cy="5064502"/>
        </a:xfrm>
        <a:prstGeom prst="round2Same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60960" rIns="182880" bIns="60960" numCol="1" spcCol="1270" anchor="t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Модельные муниципальные программы</a:t>
          </a:r>
          <a:endParaRPr lang="ru-RU" sz="4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Срок действия программ на 2019-2030 годы</a:t>
          </a:r>
          <a:endParaRPr lang="ru-RU" sz="3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Расходы на содержание ОМСУ в одной программе</a:t>
          </a:r>
          <a:endParaRPr lang="ru-RU" sz="3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 менее 95% бюджета в программные расходы</a:t>
          </a:r>
          <a:endParaRPr lang="ru-RU" sz="3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47234" y="249557"/>
        <a:ext cx="8121664" cy="48172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diagrams.loki3.com/TabbedArc+Icon">
  <dgm:title val="Дуга из ярлычков"/>
  <dgm:desc val="Служит для отображения набора связанных элементов, расположенных дугой над общей областью. Лучше всего подходит для размещения небольшого количества текста."/>
  <dgm:catLst>
    <dgm:cat type="relationship" pri="20500"/>
    <dgm:cat type="officeonline" pri="4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1">
        <dgm:alg type="cycle"/>
      </dgm:if>
      <dgm:else name="Name3">
        <dgm:choose name="Name4">
          <dgm:if name="Name5" axis="ch" ptType="node" func="cnt" op="lte" val="3">
            <dgm:choose name="Name6">
              <dgm:if name="Name7" func="var" arg="dir" op="equ" val="norm">
                <dgm:alg type="cycle">
                  <dgm:param type="stAng" val="-40"/>
                  <dgm:param type="spanAng" val="80"/>
                  <dgm:param type="rotPath" val="alongPath"/>
                </dgm:alg>
              </dgm:if>
              <dgm:else name="Name8">
                <dgm:alg type="cycle">
                  <dgm:param type="stAng" val="40"/>
                  <dgm:param type="spanAng" val="-80"/>
                  <dgm:param type="rotPath" val="alongPath"/>
                </dgm:alg>
              </dgm:else>
            </dgm:choose>
          </dgm:if>
          <dgm:else name="Name9">
            <dgm:choose name="Name10">
              <dgm:if name="Name11" func="var" arg="dir" op="equ" val="norm">
                <dgm:alg type="cycle">
                  <dgm:param type="stAng" val="-60"/>
                  <dgm:param type="spanAng" val="120"/>
                  <dgm:param type="rotPath" val="alongPath"/>
                </dgm:alg>
              </dgm:if>
              <dgm:else name="Name12">
                <dgm:alg type="cycle">
                  <dgm:param type="stAng" val="60"/>
                  <dgm:param type="spanAng" val="-120"/>
                  <dgm:param type="rotPath" val="alongPath"/>
                </dgm:alg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hoose name="Name13">
      <dgm:if name="Name14" axis="ch" ptType="node" func="cnt" op="equ" val="2">
        <dgm:constrLst>
          <dgm:constr type="w" for="ch" ptType="node" refType="w"/>
          <dgm:constr type="primFontSz" for="ch" ptType="node" op="equ" val="65"/>
          <dgm:constr type="sibSp" refType="w" fact="0.22"/>
        </dgm:constrLst>
      </dgm:if>
      <dgm:else name="Name15">
        <dgm:constrLst>
          <dgm:constr type="w" for="ch" ptType="node" refType="w"/>
          <dgm:constr type="primFontSz" for="ch" ptType="node" op="equ" val="65"/>
          <dgm:constr type="sibSp" refType="w" fact="0.14"/>
        </dgm:constrLst>
      </dgm:else>
    </dgm:choose>
    <dgm:ruleLst/>
    <dgm:forEach name="Name16" axis="ch" ptType="node">
      <dgm:choose name="Name17">
        <dgm:if name="Name18" axis="par ch" ptType="doc node" func="cnt" op="equ" val="1">
          <dgm:layoutNode name="one">
            <dgm:varLst>
              <dgm:bulletEnabled val="1"/>
            </dgm:varLst>
            <dgm:alg type="tx"/>
            <dgm:shape xmlns:r="http://schemas.openxmlformats.org/officeDocument/2006/relationships" type="round2SameRect" r:blip="">
              <dgm:adjLst/>
            </dgm:shape>
            <dgm:presOf axis="desOrSelf" ptType="node"/>
            <dgm:constrLst>
              <dgm:constr type="h" refType="w" fact="0.65"/>
              <dgm:constr type="tMarg" refType="primFontSz" fact="0.1"/>
              <dgm:constr type="bMarg" refType="primFontSz" fact="0.1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9">
          <dgm:layoutNode name="twoplus">
            <dgm:varLst>
              <dgm:bulletEnabled val="1"/>
            </dgm:varLst>
            <dgm:alg type="tx">
              <dgm:param type="autoTxRot" val="grav"/>
            </dgm:alg>
            <dgm:shape xmlns:r="http://schemas.openxmlformats.org/officeDocument/2006/relationships" type="round2SameRect" r:blip="">
              <dgm:adjLst/>
            </dgm:shape>
            <dgm:presOf axis="desOrSelf" ptType="node"/>
            <dgm:constrLst>
              <dgm:constr type="h" refType="w" fact="0.65"/>
              <dgm:constr type="tMarg" refType="primFontSz" fact="0.1"/>
              <dgm:constr type="bMarg" refType="primFontSz" fact="0.1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0" cy="493316"/>
          </a:xfrm>
          <a:prstGeom prst="rect">
            <a:avLst/>
          </a:prstGeom>
        </p:spPr>
        <p:txBody>
          <a:bodyPr vert="horz" lIns="90562" tIns="45281" rIns="90562" bIns="4528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4" y="0"/>
            <a:ext cx="2918830" cy="493316"/>
          </a:xfrm>
          <a:prstGeom prst="rect">
            <a:avLst/>
          </a:prstGeom>
        </p:spPr>
        <p:txBody>
          <a:bodyPr vert="horz" lIns="90562" tIns="45281" rIns="90562" bIns="45281" rtlCol="0"/>
          <a:lstStyle>
            <a:lvl1pPr algn="r">
              <a:defRPr sz="1200"/>
            </a:lvl1pPr>
          </a:lstStyle>
          <a:p>
            <a:fld id="{E010F615-A7D0-4E9E-914D-3669A9B374C0}" type="datetimeFigureOut">
              <a:rPr lang="ru-RU" smtClean="0"/>
              <a:pPr/>
              <a:t>01.11.2018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3950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562" tIns="45281" rIns="90562" bIns="45281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0562" tIns="45281" rIns="90562" bIns="45281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0" cy="493316"/>
          </a:xfrm>
          <a:prstGeom prst="rect">
            <a:avLst/>
          </a:prstGeom>
        </p:spPr>
        <p:txBody>
          <a:bodyPr vert="horz" lIns="90562" tIns="45281" rIns="90562" bIns="4528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4" y="9371285"/>
            <a:ext cx="2918830" cy="493316"/>
          </a:xfrm>
          <a:prstGeom prst="rect">
            <a:avLst/>
          </a:prstGeom>
        </p:spPr>
        <p:txBody>
          <a:bodyPr vert="horz" lIns="90562" tIns="45281" rIns="90562" bIns="45281" rtlCol="0" anchor="b"/>
          <a:lstStyle>
            <a:lvl1pPr algn="r">
              <a:defRPr sz="1200"/>
            </a:lvl1pPr>
          </a:lstStyle>
          <a:p>
            <a:fld id="{082B1228-7D3A-4E61-90F4-675C40B3A6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067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готово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B1228-7D3A-4E61-90F4-675C40B3A676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5079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B1228-7D3A-4E61-90F4-675C40B3A676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54948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Готово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444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заменить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B1228-7D3A-4E61-90F4-675C40B3A676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1013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готово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444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2017 году был </a:t>
            </a:r>
            <a:r>
              <a:rPr lang="ru-RU" dirty="0" err="1" smtClean="0"/>
              <a:t>профицитный</a:t>
            </a:r>
            <a:r>
              <a:rPr lang="ru-RU" dirty="0" smtClean="0"/>
              <a:t> бюджет??????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444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44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01.11.2018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01.11.2018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01.11.2018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01.11.2018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857232"/>
            <a:ext cx="8501122" cy="32861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Основные характеристики проекта бюджета города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Покачи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2019 год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на плановый период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2020 и 2021 годов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86412" y="6000768"/>
            <a:ext cx="3857588" cy="713798"/>
          </a:xfrm>
        </p:spPr>
        <p:txBody>
          <a:bodyPr anchor="b">
            <a:normAutofit fontScale="77500" lnSpcReduction="20000"/>
          </a:bodyPr>
          <a:lstStyle/>
          <a:p>
            <a:pPr algn="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Администрация города Покачи</a:t>
            </a:r>
          </a:p>
          <a:p>
            <a:pPr algn="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01 ноября 2018 год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indent="90170" algn="ctr"/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Перечень муниципальных программ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на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2019-2021 годы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9108504" cy="5141168"/>
          </a:xfrm>
        </p:spPr>
        <p:txBody>
          <a:bodyPr>
            <a:normAutofit/>
          </a:bodyPr>
          <a:lstStyle/>
          <a:p>
            <a:pPr marL="0" indent="0" fontAlgn="b">
              <a:spcBef>
                <a:spcPts val="0"/>
              </a:spcBef>
              <a:buClrTx/>
              <a:buSzTx/>
              <a:buNone/>
              <a:defRPr/>
            </a:pPr>
            <a:r>
              <a:rPr lang="ru-RU" sz="1800" dirty="0" smtClean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10.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Разработка документов градостроительного регулирования города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Покачи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на 2019-2025 годы и на период до 2030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года;</a:t>
            </a:r>
          </a:p>
          <a:p>
            <a:pPr marL="0" indent="0" fontAlgn="b">
              <a:spcBef>
                <a:spcPts val="0"/>
              </a:spcBef>
              <a:buClrTx/>
              <a:buSzTx/>
              <a:buNone/>
              <a:defRPr/>
            </a:pPr>
            <a:r>
              <a:rPr lang="ru-RU" sz="18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Противодействие коррупции в муниципальном образовании город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Покачи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на 2019 - 2025 годы и на период до 2030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года;</a:t>
            </a:r>
          </a:p>
          <a:p>
            <a:pPr marL="0" indent="0" fontAlgn="b">
              <a:spcBef>
                <a:spcPts val="0"/>
              </a:spcBef>
              <a:buClrTx/>
              <a:buSzTx/>
              <a:buNone/>
              <a:defRPr/>
            </a:pPr>
            <a:r>
              <a:rPr lang="ru-RU" sz="18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Информирование населения о деятельности органов местного самоуправления, поддержка лиц, внесших выдающийся вклад в развитие города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Покачи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на 2019-2021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годы:</a:t>
            </a:r>
          </a:p>
          <a:p>
            <a:pPr marL="0" indent="0" fontAlgn="b">
              <a:spcBef>
                <a:spcPts val="0"/>
              </a:spcBef>
              <a:buClrTx/>
              <a:buSzTx/>
              <a:buNone/>
              <a:defRPr/>
            </a:pPr>
            <a:r>
              <a:rPr lang="ru-RU" sz="18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13.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Управление и распоряжение имуществом, находящимся в собственности города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Покачи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и земельными участками, государственная собственность на которые не разграничена  на 2019 - 2025 и на период до 2030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года;</a:t>
            </a:r>
          </a:p>
          <a:p>
            <a:pPr marL="0" indent="0" fontAlgn="b">
              <a:spcBef>
                <a:spcPts val="0"/>
              </a:spcBef>
              <a:buClrTx/>
              <a:buSzTx/>
              <a:buNone/>
              <a:defRPr/>
            </a:pPr>
            <a:r>
              <a:rPr lang="ru-RU" sz="18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14.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Управление муниципальными финансами города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Покачи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на 2019-2030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годы;</a:t>
            </a:r>
          </a:p>
          <a:p>
            <a:pPr marL="0" indent="0" fontAlgn="b">
              <a:spcBef>
                <a:spcPts val="0"/>
              </a:spcBef>
              <a:buClrTx/>
              <a:buSzTx/>
              <a:buNone/>
              <a:defRPr/>
            </a:pPr>
            <a:r>
              <a:rPr lang="ru-RU" sz="18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15.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18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транспортной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системы города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Покачи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на 2019-2025 годы и на период до 2030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года;</a:t>
            </a:r>
          </a:p>
          <a:p>
            <a:pPr marL="0" indent="0" fontAlgn="b">
              <a:spcBef>
                <a:spcPts val="0"/>
              </a:spcBef>
              <a:buClrTx/>
              <a:buSzTx/>
              <a:buNone/>
              <a:defRPr/>
            </a:pPr>
            <a:r>
              <a:rPr lang="ru-RU" sz="18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16.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Обеспечение жильем молодых семей в 2019 - 2025 годах и на период до 2030 года на территории города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Покачи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 fontAlgn="b">
              <a:spcBef>
                <a:spcPts val="0"/>
              </a:spcBef>
              <a:buClrTx/>
              <a:buSzTx/>
              <a:buNone/>
              <a:defRPr/>
            </a:pPr>
            <a:r>
              <a:rPr lang="ru-RU" sz="18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17.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Обеспечение условий для развития физической культуры, школьного спорта и массового спорта в городе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Покачи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на 2019-2025 годы и плановый период до 2030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года;</a:t>
            </a:r>
          </a:p>
          <a:p>
            <a:pPr marL="0" indent="0" fontAlgn="b">
              <a:spcBef>
                <a:spcPts val="0"/>
              </a:spcBef>
              <a:buClrTx/>
              <a:buSzTx/>
              <a:buNone/>
              <a:defRPr/>
            </a:pPr>
            <a:r>
              <a:rPr lang="ru-RU" sz="18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18.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Реализация отдельных государственных полномочий в сфере опеки и попечительства в городе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Покачи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на 2019-2025 и на период до 2030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года;</a:t>
            </a:r>
            <a:endParaRPr lang="ru-RU" sz="1800" dirty="0" smtClean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b">
              <a:spcBef>
                <a:spcPts val="0"/>
              </a:spcBef>
              <a:buClrTx/>
              <a:buSzTx/>
              <a:buNone/>
              <a:defRPr/>
            </a:pPr>
            <a:endParaRPr lang="ru-RU" sz="1800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0041" y="1217494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40941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indent="90170" algn="ctr"/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Перечень муниципальных программ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на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2019-2021 годы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9108504" cy="5141168"/>
          </a:xfrm>
        </p:spPr>
        <p:txBody>
          <a:bodyPr>
            <a:normAutofit/>
          </a:bodyPr>
          <a:lstStyle/>
          <a:p>
            <a:pPr marL="0" indent="0" fontAlgn="b">
              <a:spcBef>
                <a:spcPts val="0"/>
              </a:spcBef>
              <a:buClrTx/>
              <a:buSzTx/>
              <a:buNone/>
              <a:defRPr/>
            </a:pPr>
            <a:r>
              <a:rPr lang="ru-RU" sz="1800" dirty="0" smtClean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19.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Поддержка социально-ориентированных некоммерческих организаций города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Покачи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на 2019-2030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годы;</a:t>
            </a:r>
          </a:p>
          <a:p>
            <a:pPr marL="0" indent="0" fontAlgn="b">
              <a:spcBef>
                <a:spcPts val="0"/>
              </a:spcBef>
              <a:buClrTx/>
              <a:buSzTx/>
              <a:buNone/>
              <a:defRPr/>
            </a:pPr>
            <a:r>
              <a:rPr lang="ru-RU" sz="18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20.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Развитие жилищно-коммунального комплекса и повышение энергетической эффективности на 2019-2024 годы и на период до 2030 года  в городе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Покачи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 fontAlgn="b">
              <a:spcBef>
                <a:spcPts val="0"/>
              </a:spcBef>
              <a:buClrTx/>
              <a:buSzTx/>
              <a:buNone/>
              <a:defRPr/>
            </a:pPr>
            <a:r>
              <a:rPr lang="ru-RU" sz="18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21.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Обеспечение безопасности жизнедеятельности населения на территории города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Покачи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в 2019 - 2025 годах и на период до 2030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года;</a:t>
            </a:r>
          </a:p>
          <a:p>
            <a:pPr marL="0" indent="0" fontAlgn="b">
              <a:spcBef>
                <a:spcPts val="0"/>
              </a:spcBef>
              <a:buClrTx/>
              <a:buSzTx/>
              <a:buNone/>
              <a:defRPr/>
            </a:pPr>
            <a:r>
              <a:rPr lang="ru-RU" sz="18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22.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Муниципальная программа по ликвидации и расселению приспособленных для проживания строений в 2019 - 2025 годах и на период до 2030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года;</a:t>
            </a:r>
          </a:p>
          <a:p>
            <a:pPr marL="0" indent="0" fontAlgn="b">
              <a:spcBef>
                <a:spcPts val="0"/>
              </a:spcBef>
              <a:buClrTx/>
              <a:buSzTx/>
              <a:buNone/>
              <a:defRPr/>
            </a:pPr>
            <a:r>
              <a:rPr lang="ru-RU" sz="18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23.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Обеспечение экологической безопасности на территории города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Покачи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на 2019-2025 годы и на период до 2030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года;</a:t>
            </a:r>
          </a:p>
          <a:p>
            <a:pPr marL="0" indent="0" fontAlgn="b">
              <a:spcBef>
                <a:spcPts val="0"/>
              </a:spcBef>
              <a:buClrTx/>
              <a:buSzTx/>
              <a:buNone/>
              <a:defRPr/>
            </a:pPr>
            <a:r>
              <a:rPr lang="ru-RU" sz="18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24.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Информационное общество города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Покачи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на 2019-2025 годы и на период до 2030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года;</a:t>
            </a:r>
          </a:p>
          <a:p>
            <a:pPr marL="0" indent="0" fontAlgn="b">
              <a:spcBef>
                <a:spcPts val="0"/>
              </a:spcBef>
              <a:buClrTx/>
              <a:buSzTx/>
              <a:buNone/>
              <a:defRPr/>
            </a:pPr>
            <a:r>
              <a:rPr lang="ru-RU" sz="18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25.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Развитие образования в городе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Покачи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на 2019-2025 годы и на период до 2030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года;</a:t>
            </a:r>
          </a:p>
          <a:p>
            <a:pPr marL="0" indent="0" fontAlgn="b">
              <a:spcBef>
                <a:spcPts val="0"/>
              </a:spcBef>
              <a:buClrTx/>
              <a:buSzTx/>
              <a:buNone/>
              <a:defRPr/>
            </a:pPr>
            <a:r>
              <a:rPr lang="ru-RU" sz="18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26.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Формирование современной городской среды в муниципальном образовании города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Покачи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на 2019 - 2025 годы и на период до 2030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год;</a:t>
            </a:r>
          </a:p>
          <a:p>
            <a:pPr marL="0" indent="0" fontAlgn="b">
              <a:spcBef>
                <a:spcPts val="0"/>
              </a:spcBef>
              <a:buClrTx/>
              <a:buSzTx/>
              <a:buNone/>
              <a:defRPr/>
            </a:pPr>
            <a:r>
              <a:rPr lang="ru-RU" sz="18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27.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Формирование беспрепятственного доступа инвалидов и других маломобильных групп населения к объектам социальной инфраструктуры муниципального образования город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Покачи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на 2019-2030 годы</a:t>
            </a:r>
            <a:endParaRPr lang="ru-RU" sz="1800" dirty="0" smtClean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b">
              <a:spcBef>
                <a:spcPts val="0"/>
              </a:spcBef>
              <a:buClrTx/>
              <a:buSzTx/>
              <a:buNone/>
              <a:defRPr/>
            </a:pPr>
            <a:endParaRPr lang="ru-RU" sz="1800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0041" y="1217494"/>
            <a:ext cx="4027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13065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869950"/>
          </a:xfrm>
        </p:spPr>
        <p:txBody>
          <a:bodyPr>
            <a:noAutofit/>
          </a:bodyPr>
          <a:lstStyle/>
          <a:p>
            <a:pPr algn="ctr" defTabSz="914363"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программные направления расходования средств на 2019 год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0041" y="1217494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7489250"/>
              </p:ext>
            </p:extLst>
          </p:nvPr>
        </p:nvGraphicFramePr>
        <p:xfrm>
          <a:off x="611561" y="1700807"/>
          <a:ext cx="7992886" cy="5108008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3540885"/>
                <a:gridCol w="1442067"/>
                <a:gridCol w="1442067"/>
                <a:gridCol w="1567867"/>
              </a:tblGrid>
              <a:tr h="457200">
                <a:tc>
                  <a:txBody>
                    <a:bodyPr/>
                    <a:lstStyle/>
                    <a:p>
                      <a:pPr marL="0" indent="9017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300" kern="1200" dirty="0">
                          <a:effectLst/>
                        </a:rPr>
                        <a:t>Наименование направлений </a:t>
                      </a:r>
                      <a:r>
                        <a:rPr kumimoji="0" lang="ru-RU" sz="1300" kern="1200" dirty="0" smtClean="0">
                          <a:effectLst/>
                        </a:rPr>
                        <a:t>расходов, </a:t>
                      </a:r>
                    </a:p>
                    <a:p>
                      <a:pPr marL="0" indent="9017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300" kern="1200" dirty="0" smtClean="0">
                          <a:effectLst/>
                        </a:rPr>
                        <a:t>тыс. руб.</a:t>
                      </a:r>
                      <a:endParaRPr kumimoji="0" lang="ru-RU" sz="1300" kern="12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9017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300" kern="1200" dirty="0">
                          <a:effectLst/>
                        </a:rPr>
                        <a:t>Сумма, </a:t>
                      </a:r>
                    </a:p>
                    <a:p>
                      <a:pPr marL="0" indent="9017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300" kern="1200" dirty="0">
                          <a:effectLst/>
                        </a:rPr>
                        <a:t>на 2019 год</a:t>
                      </a:r>
                      <a:endParaRPr kumimoji="0" lang="ru-RU" sz="1300" kern="12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9017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300" kern="1200" dirty="0">
                          <a:effectLst/>
                        </a:rPr>
                        <a:t>Сумма, </a:t>
                      </a:r>
                    </a:p>
                    <a:p>
                      <a:pPr marL="0" indent="9017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300" kern="1200" dirty="0">
                          <a:effectLst/>
                        </a:rPr>
                        <a:t>на 2020 год</a:t>
                      </a:r>
                      <a:endParaRPr kumimoji="0" lang="ru-RU" sz="1300" kern="12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9017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300" kern="1200" dirty="0">
                          <a:effectLst/>
                        </a:rPr>
                        <a:t>Сумма, </a:t>
                      </a:r>
                    </a:p>
                    <a:p>
                      <a:pPr marL="0" indent="9017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300" kern="1200" dirty="0">
                          <a:effectLst/>
                        </a:rPr>
                        <a:t>на 2021 год</a:t>
                      </a:r>
                      <a:endParaRPr kumimoji="0" lang="ru-RU" sz="1300" kern="12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171673">
                <a:tc>
                  <a:txBody>
                    <a:bodyPr/>
                    <a:lstStyle/>
                    <a:p>
                      <a:pPr marL="0" indent="90170" algn="l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300" kern="1200" dirty="0">
                          <a:effectLst/>
                        </a:rPr>
                        <a:t>Ежемесячное денежное возмещение расходов по оплате проезда гражданам, страдающим хронической почечной недостаточностью и нуждающимся в процедуре программного гемодиализа</a:t>
                      </a:r>
                      <a:endParaRPr kumimoji="0" lang="ru-RU" sz="1300" kern="12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9017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kern="1200" dirty="0" smtClean="0">
                          <a:effectLst/>
                        </a:rPr>
                        <a:t>960,3</a:t>
                      </a:r>
                      <a:endParaRPr kumimoji="0" lang="ru-RU" sz="160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9017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kern="1200" dirty="0" smtClean="0">
                          <a:effectLst/>
                        </a:rPr>
                        <a:t>594,2</a:t>
                      </a:r>
                      <a:endParaRPr kumimoji="0" lang="ru-RU" sz="160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9017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kern="1200" dirty="0" smtClean="0">
                          <a:effectLst/>
                        </a:rPr>
                        <a:t>594,2</a:t>
                      </a:r>
                      <a:endParaRPr kumimoji="0" lang="ru-RU" sz="160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57200">
                <a:tc>
                  <a:txBody>
                    <a:bodyPr/>
                    <a:lstStyle/>
                    <a:p>
                      <a:pPr marL="0" indent="90170" algn="l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300" kern="1200" dirty="0">
                          <a:effectLst/>
                        </a:rPr>
                        <a:t>Награды, премии главы города и председателя Думы города</a:t>
                      </a:r>
                      <a:endParaRPr kumimoji="0" lang="ru-RU" sz="1300" kern="12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9017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kern="1200" dirty="0" smtClean="0">
                          <a:effectLst/>
                        </a:rPr>
                        <a:t>200,0</a:t>
                      </a:r>
                      <a:endParaRPr kumimoji="0" lang="ru-RU" sz="160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9017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kern="1200" dirty="0" smtClean="0">
                          <a:effectLst/>
                        </a:rPr>
                        <a:t>200,0</a:t>
                      </a:r>
                      <a:endParaRPr kumimoji="0" lang="ru-RU" sz="160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9017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kern="1200" dirty="0" smtClean="0">
                          <a:effectLst/>
                        </a:rPr>
                        <a:t>200,0</a:t>
                      </a:r>
                      <a:endParaRPr kumimoji="0" lang="ru-RU" sz="160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57200">
                <a:tc>
                  <a:txBody>
                    <a:bodyPr/>
                    <a:lstStyle/>
                    <a:p>
                      <a:pPr marL="0" indent="90170" algn="l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300" kern="1200" dirty="0">
                          <a:effectLst/>
                        </a:rPr>
                        <a:t>Расходы на проведение муниципальных выборов</a:t>
                      </a:r>
                      <a:endParaRPr kumimoji="0" lang="ru-RU" sz="1300" kern="12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9017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kern="1200">
                          <a:effectLst/>
                        </a:rPr>
                        <a:t>0,00</a:t>
                      </a:r>
                      <a:endParaRPr kumimoji="0" lang="ru-RU" sz="1600" kern="120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9017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kern="1200" dirty="0">
                          <a:effectLst/>
                        </a:rPr>
                        <a:t>5 </a:t>
                      </a:r>
                      <a:r>
                        <a:rPr kumimoji="0" lang="ru-RU" sz="1600" kern="1200" dirty="0" smtClean="0">
                          <a:effectLst/>
                        </a:rPr>
                        <a:t>000,0</a:t>
                      </a:r>
                      <a:endParaRPr kumimoji="0" lang="ru-RU" sz="160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9017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kern="1200" dirty="0">
                          <a:effectLst/>
                        </a:rPr>
                        <a:t>0,00</a:t>
                      </a:r>
                      <a:endParaRPr kumimoji="0" lang="ru-RU" sz="160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95357">
                <a:tc>
                  <a:txBody>
                    <a:bodyPr/>
                    <a:lstStyle/>
                    <a:p>
                      <a:pPr marL="0" indent="90170" algn="l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300" kern="1200" dirty="0">
                          <a:effectLst/>
                        </a:rPr>
                        <a:t>Иные межбюджетные трансферты на реализацию мероприятий по содействию трудоустройству граждан</a:t>
                      </a:r>
                      <a:endParaRPr kumimoji="0" lang="ru-RU" sz="1300" kern="12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9017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kern="1200" dirty="0">
                          <a:effectLst/>
                        </a:rPr>
                        <a:t>2 </a:t>
                      </a:r>
                      <a:r>
                        <a:rPr kumimoji="0" lang="ru-RU" sz="1600" kern="1200" dirty="0" smtClean="0">
                          <a:effectLst/>
                        </a:rPr>
                        <a:t>418,0</a:t>
                      </a:r>
                      <a:endParaRPr kumimoji="0" lang="ru-RU" sz="160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9017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kern="1200" dirty="0">
                          <a:effectLst/>
                        </a:rPr>
                        <a:t>2 </a:t>
                      </a:r>
                      <a:r>
                        <a:rPr kumimoji="0" lang="ru-RU" sz="1600" kern="1200" dirty="0" smtClean="0">
                          <a:effectLst/>
                        </a:rPr>
                        <a:t>418,0</a:t>
                      </a:r>
                      <a:endParaRPr kumimoji="0" lang="ru-RU" sz="160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9017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kern="1200" dirty="0">
                          <a:effectLst/>
                        </a:rPr>
                        <a:t>2 </a:t>
                      </a:r>
                      <a:r>
                        <a:rPr kumimoji="0" lang="ru-RU" sz="1600" kern="1200" dirty="0" smtClean="0">
                          <a:effectLst/>
                        </a:rPr>
                        <a:t>418,0</a:t>
                      </a:r>
                      <a:endParaRPr kumimoji="0" lang="ru-RU" sz="160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308546">
                <a:tc>
                  <a:txBody>
                    <a:bodyPr/>
                    <a:lstStyle/>
                    <a:p>
                      <a:pPr marL="0" indent="90170" algn="l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300" kern="1200" dirty="0">
                          <a:effectLst/>
                        </a:rPr>
                        <a:t>Субвенция на осуществление полномочий по составлению (изменению) списков кандидатов в присяжные заседатели федеральных судов общей юрисдикции в Российской Федерации, </a:t>
                      </a:r>
                      <a:endParaRPr kumimoji="0" lang="ru-RU" sz="1300" kern="12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9017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kern="1200" dirty="0" smtClean="0">
                          <a:effectLst/>
                        </a:rPr>
                        <a:t>3,4</a:t>
                      </a:r>
                      <a:endParaRPr kumimoji="0" lang="ru-RU" sz="160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9017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kern="1200" dirty="0" smtClean="0">
                          <a:effectLst/>
                        </a:rPr>
                        <a:t>3,8</a:t>
                      </a:r>
                      <a:endParaRPr kumimoji="0" lang="ru-RU" sz="160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9017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kern="1200" dirty="0" smtClean="0">
                          <a:effectLst/>
                        </a:rPr>
                        <a:t>3,7</a:t>
                      </a:r>
                      <a:endParaRPr kumimoji="0" lang="ru-RU" sz="160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19042">
                <a:tc>
                  <a:txBody>
                    <a:bodyPr/>
                    <a:lstStyle/>
                    <a:p>
                      <a:pPr marL="0" indent="90170" algn="l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300" kern="1200" dirty="0">
                          <a:effectLst/>
                        </a:rPr>
                        <a:t>Условно-утвержденные расходы</a:t>
                      </a:r>
                      <a:endParaRPr kumimoji="0" lang="ru-RU" sz="1300" kern="12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9017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kern="1200">
                          <a:effectLst/>
                        </a:rPr>
                        <a:t> </a:t>
                      </a:r>
                      <a:endParaRPr kumimoji="0" lang="ru-RU" sz="1600" kern="120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9017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kern="1200" dirty="0">
                          <a:effectLst/>
                        </a:rPr>
                        <a:t>33 </a:t>
                      </a:r>
                      <a:r>
                        <a:rPr kumimoji="0" lang="ru-RU" sz="1600" kern="1200" dirty="0" smtClean="0">
                          <a:effectLst/>
                        </a:rPr>
                        <a:t>219,5</a:t>
                      </a:r>
                      <a:endParaRPr kumimoji="0" lang="ru-RU" sz="160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9017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kern="1200" dirty="0">
                          <a:effectLst/>
                        </a:rPr>
                        <a:t>67 </a:t>
                      </a:r>
                      <a:r>
                        <a:rPr kumimoji="0" lang="ru-RU" sz="1600" kern="1200" dirty="0" smtClean="0">
                          <a:effectLst/>
                        </a:rPr>
                        <a:t>603,7</a:t>
                      </a:r>
                      <a:endParaRPr kumimoji="0" lang="ru-RU" sz="160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19042">
                <a:tc>
                  <a:txBody>
                    <a:bodyPr/>
                    <a:lstStyle/>
                    <a:p>
                      <a:pPr marL="0" indent="90170" algn="l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300" kern="1200" dirty="0">
                          <a:effectLst/>
                        </a:rPr>
                        <a:t>итого</a:t>
                      </a:r>
                      <a:endParaRPr kumimoji="0" lang="ru-RU" sz="1300" kern="12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9017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kern="1200" dirty="0">
                          <a:effectLst/>
                        </a:rPr>
                        <a:t>3 </a:t>
                      </a:r>
                      <a:r>
                        <a:rPr kumimoji="0" lang="ru-RU" sz="1600" kern="1200" dirty="0" smtClean="0">
                          <a:effectLst/>
                        </a:rPr>
                        <a:t>581,7</a:t>
                      </a:r>
                      <a:endParaRPr kumimoji="0" lang="ru-RU" sz="160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9017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kern="1200" dirty="0">
                          <a:effectLst/>
                        </a:rPr>
                        <a:t>41 </a:t>
                      </a:r>
                      <a:r>
                        <a:rPr kumimoji="0" lang="ru-RU" sz="1600" kern="1200" dirty="0" smtClean="0">
                          <a:effectLst/>
                        </a:rPr>
                        <a:t>435,5</a:t>
                      </a:r>
                      <a:endParaRPr kumimoji="0" lang="ru-RU" sz="160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9017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kern="1200" dirty="0">
                          <a:effectLst/>
                        </a:rPr>
                        <a:t>70 </a:t>
                      </a:r>
                      <a:r>
                        <a:rPr kumimoji="0" lang="ru-RU" sz="1600" kern="1200" dirty="0" smtClean="0">
                          <a:effectLst/>
                        </a:rPr>
                        <a:t>819,6</a:t>
                      </a:r>
                      <a:endParaRPr kumimoji="0" lang="ru-RU" sz="160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8980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869950"/>
          </a:xfrm>
        </p:spPr>
        <p:txBody>
          <a:bodyPr>
            <a:noAutofit/>
          </a:bodyPr>
          <a:lstStyle/>
          <a:p>
            <a:pPr algn="ctr" defTabSz="914363"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Источники финансирования дефицита бюджета города Покачи в период 2015-2021 годы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Содержимое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92363548"/>
              </p:ext>
            </p:extLst>
          </p:nvPr>
        </p:nvGraphicFramePr>
        <p:xfrm>
          <a:off x="0" y="1577324"/>
          <a:ext cx="9143998" cy="5646027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619672"/>
                <a:gridCol w="1080120"/>
                <a:gridCol w="1080120"/>
                <a:gridCol w="1152128"/>
                <a:gridCol w="1152128"/>
                <a:gridCol w="1080120"/>
                <a:gridCol w="1008112"/>
                <a:gridCol w="971598"/>
              </a:tblGrid>
              <a:tr h="59019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2015 год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исполнено тыс.руб.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2016 год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исполнено тыс.руб.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исполнено, тыс.руб.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план, тыс.руб.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прогноз, тыс.руб.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прогноз, тыс.руб.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прогноз, тыс.руб.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056135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Дефицит(+)</a:t>
                      </a:r>
                    </a:p>
                    <a:p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Профицит(-),</a:t>
                      </a:r>
                      <a:r>
                        <a:rPr lang="ru-RU" sz="18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r>
                        <a:rPr lang="ru-RU" sz="1400" b="0" i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т.ч.по источникам покрытия</a:t>
                      </a:r>
                      <a:endParaRPr lang="ru-RU" sz="14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-157 759,88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15 708,7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-18 818,8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32 814,8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27 500,0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180386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Разница между полученными и погашенными  коммерческими кредитами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-153 485,80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latin typeface="Times New Roman"/>
                        </a:rPr>
                        <a:t>11 000,0</a:t>
                      </a:r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-34 000,0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24 710,4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27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500,0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180386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Разница между полученными и погашенными  бюджетными кредитами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106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Продажа акций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9629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Изменение остатков денежных средств бюджета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-4 274,08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4 708,7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15 181,2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8 104,4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50041" y="1217494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923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17104" y="142852"/>
            <a:ext cx="8426896" cy="869950"/>
          </a:xfrm>
        </p:spPr>
        <p:txBody>
          <a:bodyPr>
            <a:noAutofit/>
          </a:bodyPr>
          <a:lstStyle/>
          <a:p>
            <a:pPr algn="ctr" defTabSz="914363"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Структура муниципального долга бюджета города Покачи в период 2015-2021 годы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Содержимое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2298724"/>
              </p:ext>
            </p:extLst>
          </p:nvPr>
        </p:nvGraphicFramePr>
        <p:xfrm>
          <a:off x="-32" y="1577325"/>
          <a:ext cx="9144030" cy="510430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19704"/>
                <a:gridCol w="1080120"/>
                <a:gridCol w="1080120"/>
                <a:gridCol w="1224136"/>
                <a:gridCol w="1211026"/>
                <a:gridCol w="1000132"/>
                <a:gridCol w="957194"/>
                <a:gridCol w="971598"/>
              </a:tblGrid>
              <a:tr h="708909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2015 год 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тыс.руб.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2016 год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исполнено тыс.руб.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исполнено, тыс.руб.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план, тыс.руб.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прогноз, тыс.руб.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прогноз, тыс.руб.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прогноз, тыс.руб.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848454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Долг,</a:t>
                      </a:r>
                    </a:p>
                    <a:p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 по структуре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49 000,00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0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00,00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26 000,0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50 710,5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78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210,5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3890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</a:t>
                      </a:r>
                      <a:r>
                        <a:rPr lang="ru-RU" sz="140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долга по ц</a:t>
                      </a:r>
                      <a:r>
                        <a:rPr lang="ru-RU" sz="14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енным бумагам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8018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Объем долга по</a:t>
                      </a:r>
                      <a:r>
                        <a:rPr lang="ru-RU" sz="140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коммерческим кредитам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49 000,00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60 000,00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26 000,0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50 710,5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78</a:t>
                      </a:r>
                      <a:r>
                        <a:rPr kumimoji="0" lang="ru-RU" sz="12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210,5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367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Объем долга по бюджетным кредитам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0" lang="ru-RU" sz="12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0" lang="ru-RU" sz="12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0" lang="ru-RU" sz="12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0" lang="ru-RU" sz="12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0" lang="ru-RU" sz="12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0" lang="ru-RU" sz="12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0" lang="ru-RU" sz="12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11556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Объем обязательств по муниципальным гарантиям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50041" y="1217494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923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683568" y="1752600"/>
            <a:ext cx="8079432" cy="4419600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0041" y="1217494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4930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indent="90170"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Основные направления налоговой, бюджетной и долговой политики на 2019 год и на плановый период 2020 и 2021 годов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0041" y="121749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>
          <a:xfrm>
            <a:off x="150041" y="1600200"/>
            <a:ext cx="8886455" cy="4853136"/>
          </a:xfrm>
        </p:spPr>
        <p:txBody>
          <a:bodyPr>
            <a:normAutofit fontScale="92500" lnSpcReduction="10000"/>
          </a:bodyPr>
          <a:lstStyle/>
          <a:p>
            <a:pPr marL="0" indent="0" fontAlgn="b">
              <a:spcBef>
                <a:spcPts val="0"/>
              </a:spcBef>
              <a:buClrTx/>
              <a:buSzTx/>
              <a:buNone/>
              <a:defRPr/>
            </a:pPr>
            <a:r>
              <a:rPr lang="ru-RU" sz="2300" b="1" dirty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Разработка базировалась на </a:t>
            </a:r>
            <a:r>
              <a:rPr lang="ru-RU" sz="2300" b="1" dirty="0" smtClean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:</a:t>
            </a:r>
            <a:endParaRPr lang="ru-RU" sz="2300" b="1" dirty="0">
              <a:solidFill>
                <a:schemeClr val="dk1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marL="0" indent="0" algn="just" fontAlgn="b">
              <a:spcBef>
                <a:spcPts val="0"/>
              </a:spcBef>
              <a:buClrTx/>
              <a:buSzTx/>
              <a:buNone/>
              <a:defRPr/>
            </a:pPr>
            <a:r>
              <a:rPr lang="ru-RU" sz="2300" dirty="0" smtClean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-</a:t>
            </a:r>
            <a:r>
              <a:rPr lang="ru-RU" sz="2300" dirty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основных </a:t>
            </a:r>
            <a:r>
              <a:rPr lang="ru-RU" sz="2300" dirty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положениях Послания Президента </a:t>
            </a:r>
            <a:r>
              <a:rPr lang="ru-RU" sz="2300" dirty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Российской Федерации Федеральному Собранию Российской Федерации от 1 марта 2018 года;</a:t>
            </a:r>
          </a:p>
          <a:p>
            <a:pPr marL="0" indent="0" algn="just" fontAlgn="b">
              <a:spcBef>
                <a:spcPts val="0"/>
              </a:spcBef>
              <a:buClrTx/>
              <a:buSzTx/>
              <a:buNone/>
              <a:defRPr/>
            </a:pPr>
            <a:r>
              <a:rPr lang="ru-RU" sz="2300" dirty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-</a:t>
            </a:r>
            <a:r>
              <a:rPr lang="ru-RU" sz="2300" dirty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основных </a:t>
            </a:r>
            <a:r>
              <a:rPr lang="ru-RU" sz="2300" dirty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положениях Указов </a:t>
            </a:r>
            <a:r>
              <a:rPr lang="ru-RU" sz="2300" dirty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Президента Российской Федерации от 2012 года; </a:t>
            </a:r>
          </a:p>
          <a:p>
            <a:pPr marL="0" indent="0" algn="just" fontAlgn="b">
              <a:spcBef>
                <a:spcPts val="0"/>
              </a:spcBef>
              <a:buClrTx/>
              <a:buSzTx/>
              <a:buNone/>
              <a:defRPr/>
            </a:pPr>
            <a:r>
              <a:rPr lang="ru-RU" sz="2300" dirty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-</a:t>
            </a:r>
            <a:r>
              <a:rPr lang="ru-RU" sz="2300" dirty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основных </a:t>
            </a:r>
            <a:r>
              <a:rPr lang="ru-RU" sz="2300" dirty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положениях Указа </a:t>
            </a:r>
            <a:r>
              <a:rPr lang="ru-RU" sz="2300" dirty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Президента Российской Федерации от 7 мая 2018 года № 204 «О национальных </a:t>
            </a:r>
            <a:r>
              <a:rPr lang="ru-RU" sz="2300" dirty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целях и стратегических задачах развития Российской Федерации на период до 2024 года»; </a:t>
            </a:r>
          </a:p>
          <a:p>
            <a:pPr marL="0" indent="0" algn="just" fontAlgn="b">
              <a:spcBef>
                <a:spcPts val="0"/>
              </a:spcBef>
              <a:buClrTx/>
              <a:buSzTx/>
              <a:buNone/>
              <a:defRPr/>
            </a:pPr>
            <a:r>
              <a:rPr lang="ru-RU" sz="2300" dirty="0" smtClean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-Основных </a:t>
            </a:r>
            <a:r>
              <a:rPr lang="ru-RU" sz="2300" dirty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направлениях налоговой, бюджетной и долговой политики Ханты – Мансийского автономного округа – Югры на 2019 год и на плановый период 2020 и 2021 </a:t>
            </a:r>
            <a:r>
              <a:rPr lang="ru-RU" sz="2300" dirty="0" smtClean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годов;</a:t>
            </a:r>
          </a:p>
          <a:p>
            <a:pPr marL="0" indent="0" algn="just" fontAlgn="b">
              <a:spcBef>
                <a:spcPts val="0"/>
              </a:spcBef>
              <a:buClrTx/>
              <a:buSzTx/>
              <a:buNone/>
              <a:defRPr/>
            </a:pPr>
            <a:r>
              <a:rPr lang="ru-RU" sz="2300" dirty="0" smtClean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-Прогнозе </a:t>
            </a:r>
            <a:r>
              <a:rPr lang="ru-RU" sz="2300" dirty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социально-экономического развития города </a:t>
            </a:r>
            <a:r>
              <a:rPr lang="ru-RU" sz="2300" dirty="0" err="1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Покачи</a:t>
            </a:r>
            <a:r>
              <a:rPr lang="ru-RU" sz="2300" dirty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 на 2019-2024 </a:t>
            </a:r>
            <a:r>
              <a:rPr lang="ru-RU" sz="2300" dirty="0" smtClean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годы;</a:t>
            </a:r>
          </a:p>
          <a:p>
            <a:pPr marL="0" indent="0" algn="just" fontAlgn="b">
              <a:spcBef>
                <a:spcPts val="0"/>
              </a:spcBef>
              <a:buClrTx/>
              <a:buSzTx/>
              <a:buNone/>
              <a:defRPr/>
            </a:pPr>
            <a:r>
              <a:rPr lang="ru-RU" sz="2300" dirty="0" smtClean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- </a:t>
            </a:r>
            <a:r>
              <a:rPr lang="ru-RU" sz="2300" dirty="0" smtClean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Стратегических </a:t>
            </a:r>
            <a:r>
              <a:rPr lang="ru-RU" sz="2300" dirty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целях развития города Покачи, определенных в Стратегии социально - экономического развития муниципального образования город Покачи до 2030 года.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4643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indent="90170"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Основные направления налоговой политики на 2019 год и на плановый период 2020 и 2021 годов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0041" y="121749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>
          <a:xfrm>
            <a:off x="150041" y="1600200"/>
            <a:ext cx="8886455" cy="4853136"/>
          </a:xfrm>
        </p:spPr>
        <p:txBody>
          <a:bodyPr>
            <a:normAutofit fontScale="92500" lnSpcReduction="10000"/>
          </a:bodyPr>
          <a:lstStyle/>
          <a:p>
            <a:pPr marL="0" indent="0" algn="just" fontAlgn="b">
              <a:spcBef>
                <a:spcPts val="0"/>
              </a:spcBef>
              <a:buClrTx/>
              <a:buSzTx/>
              <a:buNone/>
              <a:defRPr/>
            </a:pPr>
            <a:r>
              <a:rPr lang="ru-RU" sz="2300" b="1" u="sng" dirty="0" smtClean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Основная задача</a:t>
            </a:r>
            <a:r>
              <a:rPr lang="ru-RU" sz="2300" b="1" dirty="0" smtClean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: </a:t>
            </a:r>
            <a:r>
              <a:rPr lang="ru-RU" sz="2300" dirty="0" smtClean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сохранение </a:t>
            </a:r>
            <a:r>
              <a:rPr lang="ru-RU" sz="2300" dirty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и наращивание налогового потенциала в целях обеспечения роста доходной части бюджета города </a:t>
            </a:r>
            <a:r>
              <a:rPr lang="ru-RU" sz="2300" dirty="0" err="1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Покачи</a:t>
            </a:r>
            <a:r>
              <a:rPr lang="ru-RU" sz="2300" dirty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, в том числе за счет изыскания дополнительных резервов доходного потенциала местного бюджета и снижения налоговой </a:t>
            </a:r>
            <a:r>
              <a:rPr lang="ru-RU" sz="2300" dirty="0" smtClean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задолженности.</a:t>
            </a:r>
          </a:p>
          <a:p>
            <a:pPr marL="0" indent="0" algn="just" fontAlgn="b">
              <a:spcBef>
                <a:spcPts val="0"/>
              </a:spcBef>
              <a:buClrTx/>
              <a:buSzTx/>
              <a:buNone/>
              <a:defRPr/>
            </a:pPr>
            <a:r>
              <a:rPr lang="ru-RU" sz="2300" b="1" u="sng" dirty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Основных направления</a:t>
            </a:r>
            <a:r>
              <a:rPr lang="ru-RU" sz="2300" dirty="0" smtClean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:</a:t>
            </a:r>
            <a:endParaRPr lang="ru-RU" sz="2300" dirty="0">
              <a:solidFill>
                <a:schemeClr val="dk1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marL="0" indent="0" algn="just" fontAlgn="b">
              <a:spcBef>
                <a:spcPts val="0"/>
              </a:spcBef>
              <a:buClrTx/>
              <a:buSzTx/>
              <a:buNone/>
              <a:defRPr/>
            </a:pPr>
            <a:r>
              <a:rPr lang="ru-RU" sz="2300" dirty="0" smtClean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- установление </a:t>
            </a:r>
            <a:r>
              <a:rPr lang="ru-RU" sz="2300" dirty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налоговых льгот по местным налогам с учетом оценки их бюджетной, экономической и социальной эффективности;</a:t>
            </a:r>
          </a:p>
          <a:p>
            <a:pPr marL="0" indent="0" algn="just" fontAlgn="b">
              <a:spcBef>
                <a:spcPts val="0"/>
              </a:spcBef>
              <a:buClrTx/>
              <a:buSzTx/>
              <a:buNone/>
              <a:defRPr/>
            </a:pPr>
            <a:r>
              <a:rPr lang="ru-RU" sz="2300" dirty="0" smtClean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- совершенствование </a:t>
            </a:r>
            <a:r>
              <a:rPr lang="ru-RU" sz="2300" dirty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налогового законодательства муниципального уровня с учетом изменившихся экономических условий, а также изменений в налоговом законодательстве Российской Федерации и автономного округа</a:t>
            </a:r>
            <a:r>
              <a:rPr lang="ru-RU" sz="2300" dirty="0" smtClean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 algn="just" fontAlgn="b">
              <a:spcBef>
                <a:spcPts val="0"/>
              </a:spcBef>
              <a:buClrTx/>
              <a:buSzTx/>
              <a:buNone/>
              <a:defRPr/>
            </a:pPr>
            <a:r>
              <a:rPr lang="ru-RU" sz="2300" dirty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- взаимодействие с налогоплательщиками, направленное на соблюдение налоговой дисциплины и предупреждение уклонения от уплаты платежей в бюджеты всех уровней: проведение информационной кампании по разъяснительной работе среди населения о необходимости своевременного исполнения обязанности по уплате налогов</a:t>
            </a:r>
          </a:p>
          <a:p>
            <a:pPr marL="0" indent="0" fontAlgn="b">
              <a:spcBef>
                <a:spcPts val="0"/>
              </a:spcBef>
              <a:buClrTx/>
              <a:buSzTx/>
              <a:buNone/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8881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indent="90170"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Основные направления бюджетной политики на 2019 год и на плановый период 2020 и 2021 годов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0041" y="121749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>
          <a:xfrm>
            <a:off x="150041" y="1484784"/>
            <a:ext cx="8993959" cy="4853136"/>
          </a:xfrm>
        </p:spPr>
        <p:txBody>
          <a:bodyPr>
            <a:noAutofit/>
          </a:bodyPr>
          <a:lstStyle/>
          <a:p>
            <a:pPr marL="0" indent="0" fontAlgn="b">
              <a:lnSpc>
                <a:spcPct val="90000"/>
              </a:lnSpc>
              <a:spcBef>
                <a:spcPts val="0"/>
              </a:spcBef>
              <a:buClrTx/>
              <a:buSzTx/>
              <a:buNone/>
              <a:defRPr/>
            </a:pPr>
            <a:r>
              <a:rPr lang="ru-RU" sz="1900" b="1" u="sng" dirty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Основная задача</a:t>
            </a:r>
            <a:r>
              <a:rPr lang="ru-RU" sz="1900" dirty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: </a:t>
            </a:r>
            <a:r>
              <a:rPr lang="ru-RU" sz="1900" dirty="0" smtClean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для обеспечения </a:t>
            </a:r>
            <a:r>
              <a:rPr lang="ru-RU" sz="1900" dirty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сбалансированности бюджета необходимо продолжить работу по развитию доходного потенциала на основе постоянного мониторинга рисков развития экономики, улучшения качества администрирования доходов по собственным </a:t>
            </a:r>
            <a:r>
              <a:rPr lang="ru-RU" sz="1900" dirty="0" smtClean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доходам.</a:t>
            </a:r>
          </a:p>
          <a:p>
            <a:pPr marL="0" indent="0" fontAlgn="b">
              <a:lnSpc>
                <a:spcPct val="90000"/>
              </a:lnSpc>
              <a:spcBef>
                <a:spcPts val="0"/>
              </a:spcBef>
              <a:buClrTx/>
              <a:buSzTx/>
              <a:buNone/>
              <a:defRPr/>
            </a:pPr>
            <a:r>
              <a:rPr lang="ru-RU" sz="1900" b="1" u="sng" dirty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Основных направления</a:t>
            </a:r>
            <a:r>
              <a:rPr lang="ru-RU" sz="1900" dirty="0" smtClean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:</a:t>
            </a:r>
            <a:endParaRPr lang="ru-RU" sz="1900" dirty="0">
              <a:solidFill>
                <a:schemeClr val="dk1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marL="0" indent="0" fontAlgn="b">
              <a:lnSpc>
                <a:spcPct val="110000"/>
              </a:lnSpc>
              <a:spcBef>
                <a:spcPts val="0"/>
              </a:spcBef>
              <a:buClrTx/>
              <a:buSzTx/>
              <a:buNone/>
              <a:defRPr/>
            </a:pPr>
            <a:r>
              <a:rPr lang="ru-RU" sz="1900" dirty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- повышение эффективность администрирования неналоговых платежей, исключив практику занижения их объемов на этапе прогнозирования,  минимизировав тем самым занижение доходной базы для реализации реальных бюджетных обязательств;</a:t>
            </a:r>
          </a:p>
          <a:p>
            <a:pPr marL="0" indent="0" fontAlgn="b">
              <a:lnSpc>
                <a:spcPct val="110000"/>
              </a:lnSpc>
              <a:spcBef>
                <a:spcPts val="0"/>
              </a:spcBef>
              <a:buClrTx/>
              <a:buSzTx/>
              <a:buNone/>
              <a:defRPr/>
            </a:pPr>
            <a:r>
              <a:rPr lang="ru-RU" sz="1900" dirty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- повышение качества и эффективности реализуемых механизмов программно-целевого управления и бюджетирования с элементами проектного управления;</a:t>
            </a:r>
          </a:p>
          <a:p>
            <a:pPr marL="0" indent="0" fontAlgn="b">
              <a:lnSpc>
                <a:spcPct val="110000"/>
              </a:lnSpc>
              <a:spcBef>
                <a:spcPts val="0"/>
              </a:spcBef>
              <a:buClrTx/>
              <a:buSzTx/>
              <a:buNone/>
              <a:defRPr/>
            </a:pPr>
            <a:r>
              <a:rPr lang="ru-RU" sz="1900" dirty="0" smtClean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- повышению </a:t>
            </a:r>
            <a:r>
              <a:rPr lang="ru-RU" sz="1900" dirty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качества оказания муниципальных услуг путем совершенствования нормативной правовой базы по обеспечению доступа негосударственных организаций к оказанию муниципальных услуг, в том числе по предоставлению субсидий </a:t>
            </a:r>
            <a:r>
              <a:rPr lang="ru-RU" sz="1900" dirty="0" smtClean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НКО, </a:t>
            </a:r>
            <a:r>
              <a:rPr lang="ru-RU" sz="1900" dirty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внедрению альтернативных муниципальному заданию механизмов оказания муниципальных </a:t>
            </a:r>
            <a:r>
              <a:rPr lang="ru-RU" sz="1900" dirty="0" smtClean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услуг;</a:t>
            </a:r>
          </a:p>
          <a:p>
            <a:pPr marL="0" indent="0" fontAlgn="b">
              <a:lnSpc>
                <a:spcPct val="110000"/>
              </a:lnSpc>
              <a:spcBef>
                <a:spcPts val="0"/>
              </a:spcBef>
              <a:buClrTx/>
              <a:buSzTx/>
              <a:buNone/>
              <a:defRPr/>
            </a:pPr>
            <a:r>
              <a:rPr lang="ru-RU" sz="1900" dirty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- </a:t>
            </a:r>
            <a:r>
              <a:rPr lang="ru-RU" sz="1900" dirty="0" smtClean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повышению </a:t>
            </a:r>
            <a:r>
              <a:rPr lang="ru-RU" sz="1900" dirty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эффективности и результативности использования бюджетных </a:t>
            </a:r>
            <a:r>
              <a:rPr lang="ru-RU" sz="1900" dirty="0" smtClean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средств.</a:t>
            </a:r>
            <a:endParaRPr lang="ru-RU" sz="1900" dirty="0">
              <a:solidFill>
                <a:schemeClr val="dk1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4393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indent="90170"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Основные направления долговой политики на 2019 год и на плановый период 2020 и 2021 годов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0041" y="121749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>
          <a:xfrm>
            <a:off x="150041" y="1484784"/>
            <a:ext cx="8993959" cy="4853136"/>
          </a:xfrm>
        </p:spPr>
        <p:txBody>
          <a:bodyPr>
            <a:noAutofit/>
          </a:bodyPr>
          <a:lstStyle/>
          <a:p>
            <a:pPr marL="0" indent="0" fontAlgn="b">
              <a:lnSpc>
                <a:spcPct val="90000"/>
              </a:lnSpc>
              <a:spcBef>
                <a:spcPts val="0"/>
              </a:spcBef>
              <a:buClrTx/>
              <a:buSzTx/>
              <a:buNone/>
              <a:defRPr/>
            </a:pPr>
            <a:r>
              <a:rPr lang="ru-RU" sz="2000" b="1" u="sng" dirty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Основная задача</a:t>
            </a:r>
            <a:r>
              <a:rPr lang="ru-RU" sz="2000" dirty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: поддержание долговой нагрузки на бюджет города </a:t>
            </a:r>
            <a:r>
              <a:rPr lang="ru-RU" sz="2000" dirty="0" err="1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Покачи</a:t>
            </a:r>
            <a:r>
              <a:rPr lang="ru-RU" sz="2000" dirty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 на уровне с высокой долговой устойчивостью.</a:t>
            </a:r>
          </a:p>
          <a:p>
            <a:pPr marL="0" indent="0" fontAlgn="b">
              <a:lnSpc>
                <a:spcPct val="90000"/>
              </a:lnSpc>
              <a:spcBef>
                <a:spcPts val="0"/>
              </a:spcBef>
              <a:buClrTx/>
              <a:buSzTx/>
              <a:buNone/>
              <a:defRPr/>
            </a:pPr>
            <a:r>
              <a:rPr lang="ru-RU" sz="2000" b="1" u="sng" dirty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Основных направления</a:t>
            </a:r>
            <a:r>
              <a:rPr lang="ru-RU" sz="2000" dirty="0" smtClean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:</a:t>
            </a:r>
            <a:endParaRPr lang="ru-RU" sz="2000" dirty="0">
              <a:solidFill>
                <a:schemeClr val="dk1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marL="0" indent="0" fontAlgn="b">
              <a:lnSpc>
                <a:spcPct val="110000"/>
              </a:lnSpc>
              <a:spcBef>
                <a:spcPts val="0"/>
              </a:spcBef>
              <a:buClrTx/>
              <a:buSzTx/>
              <a:buNone/>
              <a:defRPr/>
            </a:pPr>
            <a:r>
              <a:rPr lang="ru-RU" sz="2000" dirty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- привлечение заемных средств с учетом поддержания объема муниципального долга на экономически безопасном уровне и на наиболее приемлемых для города условиях;</a:t>
            </a:r>
          </a:p>
          <a:p>
            <a:pPr marL="0" indent="0" fontAlgn="b">
              <a:lnSpc>
                <a:spcPct val="110000"/>
              </a:lnSpc>
              <a:spcBef>
                <a:spcPts val="0"/>
              </a:spcBef>
              <a:buClrTx/>
              <a:buSzTx/>
              <a:buNone/>
              <a:defRPr/>
            </a:pPr>
            <a:r>
              <a:rPr lang="ru-RU" sz="2000" dirty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- минимизация стоимости обслуживания муниципального долга, путем привлечения коммерческого кредита посредством открытия возобновляемой кредитной линии;</a:t>
            </a:r>
          </a:p>
          <a:p>
            <a:pPr marL="0" indent="0" fontAlgn="b">
              <a:lnSpc>
                <a:spcPct val="110000"/>
              </a:lnSpc>
              <a:spcBef>
                <a:spcPts val="0"/>
              </a:spcBef>
              <a:buClrTx/>
              <a:buSzTx/>
              <a:buNone/>
              <a:defRPr/>
            </a:pPr>
            <a:r>
              <a:rPr lang="ru-RU" sz="2000" dirty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- оптимизация и минимизация обслуживания долговых обязательств за счет привлечения кредитов с наименьшими процентными ставками;</a:t>
            </a:r>
          </a:p>
          <a:p>
            <a:pPr marL="0" indent="0" fontAlgn="b">
              <a:lnSpc>
                <a:spcPct val="110000"/>
              </a:lnSpc>
              <a:spcBef>
                <a:spcPts val="0"/>
              </a:spcBef>
              <a:buClrTx/>
              <a:buSzTx/>
              <a:buNone/>
              <a:defRPr/>
            </a:pPr>
            <a:r>
              <a:rPr lang="ru-RU" sz="2000" dirty="0">
                <a:solidFill>
                  <a:schemeClr val="dk1"/>
                </a:solidFill>
                <a:latin typeface="Times New Roman" pitchFamily="18" charset="0"/>
                <a:cs typeface="Times New Roman" panose="02020603050405020304" pitchFamily="18" charset="0"/>
              </a:rPr>
              <a:t>- прозрачность управления муниципальным долгом и доступность информации о муниципальном долге.</a:t>
            </a:r>
          </a:p>
        </p:txBody>
      </p:sp>
    </p:spTree>
    <p:extLst>
      <p:ext uri="{BB962C8B-B14F-4D97-AF65-F5344CB8AC3E}">
        <p14:creationId xmlns:p14="http://schemas.microsoft.com/office/powerpoint/2010/main" val="775553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характеристики бюджета города Покачи в период 2015-2021 годов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192928476"/>
              </p:ext>
            </p:extLst>
          </p:nvPr>
        </p:nvGraphicFramePr>
        <p:xfrm>
          <a:off x="0" y="1571612"/>
          <a:ext cx="9144000" cy="5639768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156598"/>
                <a:gridCol w="1183154"/>
                <a:gridCol w="1080120"/>
                <a:gridCol w="1152128"/>
                <a:gridCol w="1152128"/>
                <a:gridCol w="1133888"/>
                <a:gridCol w="1143008"/>
                <a:gridCol w="1142976"/>
              </a:tblGrid>
              <a:tr h="816099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2015 год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исполнено тыс.руб.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исполнено, тыс.руб.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исполнено, тыс.руб.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план, тыс.руб.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2019год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прогноз, тыс.руб.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прогноз, тыс.руб.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прогноз, тыс.руб.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31635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1 412 912,67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1 476 741,2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1 384 </a:t>
                      </a: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406,3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1 428 </a:t>
                      </a: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144,3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1 308 654,5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1 275 294,2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1 278 213,0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77438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 т.ч.</a:t>
                      </a:r>
                    </a:p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собствен-ные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без учета доп. норматива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288 497,29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293 368,1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304 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166,9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305 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468,2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324 984,1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331 823,5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337 307,6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597705">
                <a:tc>
                  <a:txBody>
                    <a:bodyPr/>
                    <a:lstStyle/>
                    <a:p>
                      <a:r>
                        <a:rPr kumimoji="0" lang="ru-RU" sz="2000" b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kumimoji="0" lang="ru-RU" sz="2000" b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1 255 152,79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1 492 449,9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1 365 </a:t>
                      </a: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587,5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1 460 </a:t>
                      </a: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959,2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1 336 154,5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1 275 294,2 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1 278 213,0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548519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 т.ч.на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гос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Полномочия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459 534,73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446 019,5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457 437,2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500 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550,8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522 698,1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527 506,6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530 293,6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959025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600" b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Дефицит/ профицит</a:t>
                      </a:r>
                      <a:endParaRPr kumimoji="0" lang="ru-RU" sz="1600" b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157 759,88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-15 708,7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latinLnBrk="0" hangingPunct="1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18 818,8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-285750" algn="r" rtl="0" eaLnBrk="1" latinLnBrk="0" hangingPunct="1">
                        <a:buFontTx/>
                        <a:buChar char="-"/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32  814,9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latinLnBrk="0" hangingPunct="1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- 27 500,0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latinLnBrk="0" hangingPunct="1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latinLnBrk="0" hangingPunct="1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59025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6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Размер долга на 31.12.</a:t>
                      </a:r>
                      <a:endParaRPr kumimoji="0" lang="ru-RU" sz="1600" b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49 000,00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60</a:t>
                      </a: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000,0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26 000,0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50 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710,5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78 210,5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50041" y="121749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Особенности бюджета на 2019-2021 годы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107504" y="1752600"/>
            <a:ext cx="2232248" cy="491676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нормами законодательства принято решение Думы города Покачи от 27.09.2018 года №69 о замене дотации на обеспеченность дополнительным нормативом НДФЛ: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2019 год – 55,62 %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2020 год – 46,41 %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 год – 45,68   %</a:t>
            </a:r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570073209"/>
              </p:ext>
            </p:extLst>
          </p:nvPr>
        </p:nvGraphicFramePr>
        <p:xfrm>
          <a:off x="2411760" y="1752600"/>
          <a:ext cx="6624736" cy="4916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50041" y="121749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120781" y="1402160"/>
            <a:ext cx="10009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</p:spTree>
    <p:extLst>
      <p:ext uri="{BB962C8B-B14F-4D97-AF65-F5344CB8AC3E}">
        <p14:creationId xmlns:p14="http://schemas.microsoft.com/office/powerpoint/2010/main" val="3952818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9906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Изменения в доходной и расходной части бюджета в 2019 году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7099544"/>
              </p:ext>
            </p:extLst>
          </p:nvPr>
        </p:nvGraphicFramePr>
        <p:xfrm>
          <a:off x="107504" y="1628800"/>
          <a:ext cx="8856984" cy="51750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8"/>
                <a:gridCol w="1836204"/>
                <a:gridCol w="2214246"/>
                <a:gridCol w="2214246"/>
              </a:tblGrid>
              <a:tr h="63907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 год план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 год прогноз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изменения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5040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291 </a:t>
                      </a:r>
                      <a:r>
                        <a:rPr lang="ru-RU" sz="16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122,4 </a:t>
                      </a:r>
                      <a:endParaRPr lang="ru-RU" sz="16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10 080,9</a:t>
                      </a:r>
                      <a:endParaRPr lang="ru-RU" sz="16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-281 041,5</a:t>
                      </a:r>
                      <a:endParaRPr lang="ru-RU" sz="16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5040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Дотации из </a:t>
                      </a:r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РФФП МР(ГО)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218 </a:t>
                      </a:r>
                      <a:r>
                        <a:rPr lang="ru-RU" sz="16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538,3 </a:t>
                      </a:r>
                      <a:endParaRPr lang="ru-RU" sz="16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6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-218 538,3</a:t>
                      </a:r>
                      <a:endParaRPr lang="ru-RU" sz="16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5040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Дотации на </a:t>
                      </a:r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сбалансированность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 </a:t>
                      </a:r>
                      <a:r>
                        <a:rPr lang="ru-RU" sz="16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584,1 </a:t>
                      </a:r>
                      <a:endParaRPr lang="ru-RU" sz="16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-72 </a:t>
                      </a:r>
                      <a:r>
                        <a:rPr lang="ru-RU" sz="16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584,1 </a:t>
                      </a:r>
                      <a:endParaRPr lang="ru-RU" sz="16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5040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Увеличение </a:t>
                      </a:r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единого норматива отчислений от НДФЛ на 1,5%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</a:t>
                      </a:r>
                      <a:r>
                        <a:rPr lang="ru-RU" sz="16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080,9 </a:t>
                      </a:r>
                      <a:endParaRPr lang="ru-RU" sz="16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</a:t>
                      </a:r>
                      <a:r>
                        <a:rPr lang="ru-RU" sz="16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080,9 </a:t>
                      </a:r>
                      <a:endParaRPr lang="ru-RU" sz="16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5040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 </a:t>
                      </a:r>
                      <a:r>
                        <a:rPr lang="ru-RU" sz="16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012,3 </a:t>
                      </a:r>
                      <a:endParaRPr lang="ru-RU" sz="16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-65 </a:t>
                      </a:r>
                      <a:r>
                        <a:rPr lang="ru-RU" sz="16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012,3 </a:t>
                      </a:r>
                      <a:endParaRPr lang="ru-RU" sz="16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5040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Субсидии </a:t>
                      </a:r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Указы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 </a:t>
                      </a:r>
                      <a:r>
                        <a:rPr lang="ru-RU" sz="16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231,1 </a:t>
                      </a:r>
                      <a:endParaRPr lang="ru-RU" sz="16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-35 </a:t>
                      </a:r>
                      <a:r>
                        <a:rPr lang="ru-RU" sz="16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231,1 </a:t>
                      </a:r>
                      <a:endParaRPr lang="ru-RU" sz="16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5040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Иные </a:t>
                      </a:r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МБТ</a:t>
                      </a:r>
                      <a:r>
                        <a:rPr lang="ru-RU" sz="1400" b="0" i="0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 МРОТ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</a:t>
                      </a:r>
                      <a:r>
                        <a:rPr lang="ru-RU" sz="16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022,2 </a:t>
                      </a:r>
                      <a:endParaRPr lang="ru-RU" sz="16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-19 </a:t>
                      </a:r>
                      <a:r>
                        <a:rPr lang="ru-RU" sz="16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022,2 </a:t>
                      </a:r>
                      <a:endParaRPr lang="ru-RU" sz="16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5040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Субсидии на </a:t>
                      </a:r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питания </a:t>
                      </a:r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обучающихся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</a:t>
                      </a:r>
                      <a:r>
                        <a:rPr lang="ru-RU" sz="16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759,0 </a:t>
                      </a:r>
                      <a:endParaRPr lang="ru-RU" sz="16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-10 </a:t>
                      </a:r>
                      <a:r>
                        <a:rPr lang="ru-RU" sz="16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759,0 </a:t>
                      </a:r>
                      <a:endParaRPr lang="ru-RU" sz="16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5040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Изменений доходов и расходов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 </a:t>
                      </a:r>
                      <a:r>
                        <a:rPr lang="ru-RU" sz="16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843,2</a:t>
                      </a:r>
                      <a:endParaRPr lang="ru-RU" sz="16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8120781" y="1340768"/>
            <a:ext cx="10009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50041" y="121749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Основная структура доходов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2019-2021 годы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938968394"/>
              </p:ext>
            </p:extLst>
          </p:nvPr>
        </p:nvGraphicFramePr>
        <p:xfrm>
          <a:off x="179511" y="1844824"/>
          <a:ext cx="8784978" cy="4605060"/>
        </p:xfrm>
        <a:graphic>
          <a:graphicData uri="http://schemas.openxmlformats.org/drawingml/2006/table">
            <a:tbl>
              <a:tblPr firstRow="1" firstCol="1" bandRow="1">
                <a:tableStyleId>{46F890A9-2807-4EBB-B81D-B2AA78EC7F39}</a:tableStyleId>
              </a:tblPr>
              <a:tblGrid>
                <a:gridCol w="2578908"/>
                <a:gridCol w="2018838"/>
                <a:gridCol w="1970462"/>
                <a:gridCol w="2216770"/>
              </a:tblGrid>
              <a:tr h="5235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 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год, тыс. руб.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 год, тыс. руб.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 год, тыс. руб.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8362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667 058,1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623 411,4</a:t>
                      </a:r>
                      <a:endParaRPr lang="ru-RU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640 226,2</a:t>
                      </a:r>
                      <a:endParaRPr lang="ru-RU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8362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31 709,1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31 381,9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30 883,7</a:t>
                      </a:r>
                      <a:endParaRPr lang="ru-RU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45086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 от других бюджетов бюджетной системы Российской Федерации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609 887,3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620 500,9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607 103,1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96724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безвозмездные поступления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8362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доходов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1 308 654,5</a:t>
                      </a:r>
                      <a:endParaRPr lang="ru-RU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11760"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1 275 294,2</a:t>
                      </a:r>
                      <a:endParaRPr lang="ru-RU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11125"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1 278 213,0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50041" y="121749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245083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17104" y="188640"/>
            <a:ext cx="8426896" cy="869950"/>
          </a:xfrm>
        </p:spPr>
        <p:txBody>
          <a:bodyPr>
            <a:noAutofit/>
          </a:bodyPr>
          <a:lstStyle/>
          <a:p>
            <a:pPr algn="ctr" defTabSz="914363"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Расходная часть бюджета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города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Покачи</a:t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период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2015- 2021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годов</a:t>
            </a:r>
          </a:p>
        </p:txBody>
      </p:sp>
      <p:graphicFrame>
        <p:nvGraphicFramePr>
          <p:cNvPr id="10" name="Содержимое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1197481"/>
              </p:ext>
            </p:extLst>
          </p:nvPr>
        </p:nvGraphicFramePr>
        <p:xfrm>
          <a:off x="0" y="1577324"/>
          <a:ext cx="9143998" cy="528067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619672"/>
                <a:gridCol w="1080120"/>
                <a:gridCol w="1080120"/>
                <a:gridCol w="1152128"/>
                <a:gridCol w="1008112"/>
                <a:gridCol w="1224136"/>
                <a:gridCol w="1008112"/>
                <a:gridCol w="971598"/>
              </a:tblGrid>
              <a:tr h="75649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2015 год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исполнено тыс.руб.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2016 год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исполнено, тыс.руб.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исполнено, тыс.руб.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оценка, тыс.руб.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прогноз, тыс.руб.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прогноз, тыс.руб.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прогноз, тыс.руб.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2206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</a:t>
                      </a:r>
                    </a:p>
                    <a:p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всего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1 255 152,79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1 492 449,9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1 365 </a:t>
                      </a: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587,5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400" b="1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1 460 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959,2</a:t>
                      </a:r>
                      <a:endParaRPr kumimoji="0"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1 336 154,5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1 275 294,2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1 278 213,0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873649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на</a:t>
                      </a:r>
                      <a:r>
                        <a:rPr kumimoji="0" lang="ru-RU" sz="1600" kern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исполнение </a:t>
                      </a:r>
                      <a:r>
                        <a:rPr kumimoji="0"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600" kern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гос.полномочий</a:t>
                      </a:r>
                      <a:endParaRPr kumimoji="0" lang="ru-RU" sz="16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459 534,73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446 019,5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457 437,2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4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500 </a:t>
                      </a: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550,8</a:t>
                      </a:r>
                      <a:endParaRPr kumimoji="0" lang="ru-RU" sz="1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522 698,1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527 506,6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530 293,6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1098787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на исполнение полномочий по</a:t>
                      </a:r>
                      <a:r>
                        <a:rPr kumimoji="0" lang="ru-RU" sz="1600" kern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ВМЗ</a:t>
                      </a:r>
                      <a:endParaRPr kumimoji="0" lang="ru-RU" sz="16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795 618,06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1 046 430,4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908 150,3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960 408,4</a:t>
                      </a:r>
                      <a:endParaRPr kumimoji="0" lang="ru-RU" sz="1200" strike="noStrike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813 456,4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747 787,6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747 919,4</a:t>
                      </a:r>
                    </a:p>
                  </a:txBody>
                  <a:tcPr marL="0" marR="0" marT="0" marB="0" anchor="ctr"/>
                </a:tc>
              </a:tr>
              <a:tr h="59648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За счет целевых поступлений</a:t>
                      </a:r>
                      <a:endParaRPr lang="ru-RU" sz="16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102 550,6</a:t>
                      </a:r>
                      <a:endParaRPr kumimoji="0" lang="ru-RU" sz="1200" i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latinLnBrk="0" hangingPunct="1"/>
                      <a:r>
                        <a:rPr kumimoji="0" lang="ru-RU" sz="12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375 076,3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199 204,0</a:t>
                      </a:r>
                      <a:endParaRPr kumimoji="0" lang="ru-RU" sz="1200" i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273 359,2</a:t>
                      </a:r>
                      <a:endParaRPr kumimoji="0" lang="ru-RU" sz="120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87 189,2</a:t>
                      </a:r>
                      <a:endParaRPr kumimoji="0" lang="ru-RU" sz="1200" i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92 994,3</a:t>
                      </a:r>
                      <a:endParaRPr kumimoji="0" lang="ru-RU" sz="1200" i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76 809,5</a:t>
                      </a:r>
                      <a:endParaRPr kumimoji="0" lang="ru-RU" sz="1200" i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12332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За счет нецелевых</a:t>
                      </a:r>
                      <a:r>
                        <a:rPr lang="ru-RU" sz="1600" b="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поступлений и  дефицита</a:t>
                      </a:r>
                      <a:endParaRPr lang="ru-RU" sz="16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693 067,46</a:t>
                      </a:r>
                      <a:endParaRPr kumimoji="0" lang="ru-RU" sz="1200" i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latinLnBrk="0" hangingPunct="1"/>
                      <a:r>
                        <a:rPr kumimoji="0" lang="ru-RU" sz="12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671 354,1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708 946,3</a:t>
                      </a:r>
                      <a:endParaRPr kumimoji="0" lang="ru-RU" sz="1200" i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i="1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687 049,2</a:t>
                      </a:r>
                      <a:endParaRPr kumimoji="0" lang="ru-RU" sz="1200" i="1" strike="noStrike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ru-RU" sz="1200" i="1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726 267,2</a:t>
                      </a:r>
                      <a:endParaRPr kumimoji="0" lang="ru-RU" sz="1200" i="1" strike="noStrike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ru-RU" sz="1200" i="1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654 793,3</a:t>
                      </a:r>
                      <a:endParaRPr kumimoji="0" lang="ru-RU" sz="1200" i="1" strike="noStrike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ru-RU" sz="1200" i="1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671 109,9</a:t>
                      </a:r>
                      <a:endParaRPr kumimoji="0" lang="ru-RU" sz="1200" i="1" strike="noStrike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50041" y="121749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65792376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indent="90170"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Структура расходов в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рамках программного и непрограммного направления расходования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234886701"/>
              </p:ext>
            </p:extLst>
          </p:nvPr>
        </p:nvGraphicFramePr>
        <p:xfrm>
          <a:off x="107504" y="1628800"/>
          <a:ext cx="9036495" cy="50405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45941"/>
                <a:gridCol w="2167997"/>
                <a:gridCol w="1554560"/>
                <a:gridCol w="2167997"/>
              </a:tblGrid>
              <a:tr h="531661">
                <a:tc>
                  <a:txBody>
                    <a:bodyPr/>
                    <a:lstStyle/>
                    <a:p>
                      <a:pPr indent="901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Показатель,</a:t>
                      </a:r>
                      <a:r>
                        <a:rPr lang="ru-RU" sz="16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тыс. руб.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 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 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 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982282">
                <a:tc>
                  <a:txBody>
                    <a:bodyPr/>
                    <a:lstStyle/>
                    <a:p>
                      <a:pPr indent="90170"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Программные направления расходов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1 332 572,8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1 233 858,7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1 207 393,4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998319">
                <a:tc>
                  <a:txBody>
                    <a:bodyPr/>
                    <a:lstStyle/>
                    <a:p>
                      <a:pPr indent="90170"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Непрограммные направления расходов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3 581,7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8 216,0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3 215,9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982282">
                <a:tc>
                  <a:txBody>
                    <a:bodyPr/>
                    <a:lstStyle/>
                    <a:p>
                      <a:pPr indent="90170"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Условно утверждаемые расходы</a:t>
                      </a:r>
                      <a:endParaRPr lang="ru-RU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33 219,5</a:t>
                      </a:r>
                      <a:endParaRPr lang="ru-RU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67 603,7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31661">
                <a:tc>
                  <a:txBody>
                    <a:bodyPr/>
                    <a:lstStyle/>
                    <a:p>
                      <a:pPr indent="90170"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расходов</a:t>
                      </a:r>
                      <a:endParaRPr lang="ru-RU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11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1 336 154,5</a:t>
                      </a:r>
                      <a:endParaRPr lang="ru-RU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111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1 275 294,2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1 278 213,0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014354">
                <a:tc>
                  <a:txBody>
                    <a:bodyPr/>
                    <a:lstStyle/>
                    <a:p>
                      <a:pPr indent="90170"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программных расходов в общей сумме расходов</a:t>
                      </a:r>
                      <a:endParaRPr lang="ru-RU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99,7%</a:t>
                      </a:r>
                      <a:endParaRPr lang="ru-RU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96,8%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90170"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94,5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50041" y="121749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684419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9906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Изменения в программном планировании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0041" y="121749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</p:txBody>
      </p:sp>
      <p:graphicFrame>
        <p:nvGraphicFramePr>
          <p:cNvPr id="14" name="Объект 1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540536171"/>
              </p:ext>
            </p:extLst>
          </p:nvPr>
        </p:nvGraphicFramePr>
        <p:xfrm>
          <a:off x="150041" y="1600200"/>
          <a:ext cx="8616134" cy="506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1376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indent="90170" algn="ctr"/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Перечень муниципальных программ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на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2019-2021 годы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9108504" cy="5141168"/>
          </a:xfrm>
        </p:spPr>
        <p:txBody>
          <a:bodyPr>
            <a:normAutofit/>
          </a:bodyPr>
          <a:lstStyle/>
          <a:p>
            <a:pPr marL="0" indent="0" fontAlgn="b">
              <a:spcBef>
                <a:spcPts val="0"/>
              </a:spcBef>
              <a:buClrTx/>
              <a:buSzTx/>
              <a:buNone/>
              <a:defRPr/>
            </a:pPr>
            <a:r>
              <a:rPr lang="ru-RU" sz="18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Реализация </a:t>
            </a:r>
            <a:r>
              <a:rPr lang="ru-RU" sz="18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молодежной политики на территории города </a:t>
            </a:r>
            <a:r>
              <a:rPr lang="ru-RU" sz="1800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Покачи</a:t>
            </a:r>
            <a:r>
              <a:rPr lang="ru-RU" sz="18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2019-2025 годы и на период до 2030 года</a:t>
            </a:r>
            <a:r>
              <a:rPr lang="ru-RU" sz="18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 fontAlgn="b">
              <a:spcBef>
                <a:spcPts val="0"/>
              </a:spcBef>
              <a:buClrTx/>
              <a:buSzTx/>
              <a:buNone/>
              <a:defRPr/>
            </a:pPr>
            <a:r>
              <a:rPr lang="ru-RU" sz="18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Организация отдыха детей города </a:t>
            </a:r>
            <a:r>
              <a:rPr lang="ru-RU" sz="1800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Покачи</a:t>
            </a:r>
            <a:r>
              <a:rPr lang="ru-RU" sz="18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каникулярное время на 2019-2024 и на период до 2030 года;</a:t>
            </a:r>
          </a:p>
          <a:p>
            <a:pPr marL="0" indent="0" fontAlgn="b">
              <a:spcBef>
                <a:spcPts val="0"/>
              </a:spcBef>
              <a:buClrTx/>
              <a:buSzTx/>
              <a:buNone/>
              <a:defRPr/>
            </a:pPr>
            <a:r>
              <a:rPr lang="ru-RU" sz="18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Осуществление материально- технического обеспечения деятельности администрации города </a:t>
            </a:r>
            <a:r>
              <a:rPr lang="ru-RU" sz="1800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Покачи</a:t>
            </a:r>
            <a:r>
              <a:rPr lang="ru-RU" sz="18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2019-2021 годы;</a:t>
            </a:r>
          </a:p>
          <a:p>
            <a:pPr marL="0" indent="0" fontAlgn="b">
              <a:spcBef>
                <a:spcPts val="0"/>
              </a:spcBef>
              <a:buClrTx/>
              <a:buSzTx/>
              <a:buNone/>
              <a:defRPr/>
            </a:pPr>
            <a:r>
              <a:rPr lang="ru-RU" sz="18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Сохранение и развитие сферы культуры города </a:t>
            </a:r>
            <a:r>
              <a:rPr lang="ru-RU" sz="1800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Покачи</a:t>
            </a:r>
            <a:r>
              <a:rPr lang="ru-RU" sz="18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2019-2025 годы и на период до 2030 года;</a:t>
            </a:r>
          </a:p>
          <a:p>
            <a:pPr marL="0" indent="0" fontAlgn="b">
              <a:spcBef>
                <a:spcPts val="0"/>
              </a:spcBef>
              <a:buClrTx/>
              <a:buSzTx/>
              <a:buNone/>
              <a:defRPr/>
            </a:pPr>
            <a:r>
              <a:rPr lang="ru-RU" sz="18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Развитие муниципальной службы в городе </a:t>
            </a:r>
            <a:r>
              <a:rPr lang="ru-RU" sz="1800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Покачи</a:t>
            </a:r>
            <a:r>
              <a:rPr lang="ru-RU" sz="18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2019-2025 годы и на период до 2030 года;</a:t>
            </a:r>
          </a:p>
          <a:p>
            <a:pPr marL="0" indent="0" fontAlgn="b">
              <a:spcBef>
                <a:spcPts val="0"/>
              </a:spcBef>
              <a:buClrTx/>
              <a:buSzTx/>
              <a:buNone/>
              <a:defRPr/>
            </a:pPr>
            <a:r>
              <a:rPr lang="ru-RU" sz="18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Улучшение условий и охраны труда на территории города </a:t>
            </a:r>
            <a:r>
              <a:rPr lang="ru-RU" sz="1800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Покачи</a:t>
            </a:r>
            <a:r>
              <a:rPr lang="ru-RU" sz="18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2019-2022 годы;</a:t>
            </a:r>
          </a:p>
          <a:p>
            <a:pPr marL="0" indent="0" fontAlgn="b">
              <a:spcBef>
                <a:spcPts val="0"/>
              </a:spcBef>
              <a:buClrTx/>
              <a:buSzTx/>
              <a:buNone/>
              <a:defRPr/>
            </a:pPr>
            <a:r>
              <a:rPr lang="ru-RU" sz="18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Обеспечение доступным и комфортным жильем жителей города </a:t>
            </a:r>
            <a:r>
              <a:rPr lang="ru-RU" sz="1800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Покачи</a:t>
            </a:r>
            <a:r>
              <a:rPr lang="ru-RU" sz="18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2019 - 2025 годах и на период до 2030 года;</a:t>
            </a:r>
          </a:p>
          <a:p>
            <a:pPr marL="0" indent="0" fontAlgn="b">
              <a:spcBef>
                <a:spcPts val="0"/>
              </a:spcBef>
              <a:buClrTx/>
              <a:buSzTx/>
              <a:buNone/>
              <a:defRPr/>
            </a:pPr>
            <a:r>
              <a:rPr lang="ru-RU" sz="18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Профилактика терроризма и экстремизма, создание на территории города </a:t>
            </a:r>
            <a:r>
              <a:rPr lang="ru-RU" sz="1800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Покачи</a:t>
            </a:r>
            <a:r>
              <a:rPr lang="ru-RU" sz="18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комфортной среды для проживания многонационального общества в  2019-2025 годах и на период до 2030 года;</a:t>
            </a:r>
          </a:p>
          <a:p>
            <a:pPr marL="0" indent="0" fontAlgn="b">
              <a:spcBef>
                <a:spcPts val="0"/>
              </a:spcBef>
              <a:buClrTx/>
              <a:buSzTx/>
              <a:buNone/>
              <a:defRPr/>
            </a:pPr>
            <a:r>
              <a:rPr lang="ru-RU" sz="18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Поддержка и развитие малого и среднего предпринимательства,  агропромышленного комплекса на территории города </a:t>
            </a:r>
            <a:r>
              <a:rPr lang="ru-RU" sz="1800" dirty="0" err="1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Покачи</a:t>
            </a:r>
            <a:r>
              <a:rPr lang="ru-RU" sz="18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2019 - 2030 годы</a:t>
            </a:r>
            <a:r>
              <a:rPr lang="ru-RU" sz="18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 fontAlgn="b">
              <a:spcBef>
                <a:spcPts val="0"/>
              </a:spcBef>
              <a:buClrTx/>
              <a:buSzTx/>
              <a:buNone/>
              <a:defRPr/>
            </a:pPr>
            <a:endParaRPr lang="ru-RU" sz="1600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0041" y="121749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937068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3247</TotalTime>
  <Words>2174</Words>
  <Application>Microsoft Office PowerPoint</Application>
  <PresentationFormat>Экран (4:3)</PresentationFormat>
  <Paragraphs>493</Paragraphs>
  <Slides>19</Slides>
  <Notes>7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Обычная</vt:lpstr>
      <vt:lpstr>Основные характеристики проекта бюджета города Покачи на 2019 год  и на плановый период  2020 и 2021 годов</vt:lpstr>
      <vt:lpstr>Основные характеристики бюджета города Покачи в период 2015-2021 годов</vt:lpstr>
      <vt:lpstr>Особенности бюджета на 2019-2021 годы</vt:lpstr>
      <vt:lpstr>Изменения в доходной и расходной части бюджета в 2019 году</vt:lpstr>
      <vt:lpstr>Основная структура доходов  на 2019-2021 годы</vt:lpstr>
      <vt:lpstr>Расходная часть бюджета города Покачи в период 2015- 2021 годов</vt:lpstr>
      <vt:lpstr>Структура расходов в рамках программного и непрограммного направления расходования</vt:lpstr>
      <vt:lpstr>Изменения в программном планировании</vt:lpstr>
      <vt:lpstr>Перечень муниципальных программ  на 2019-2021 годы</vt:lpstr>
      <vt:lpstr>Перечень муниципальных программ  на 2019-2021 годы</vt:lpstr>
      <vt:lpstr>Перечень муниципальных программ  на 2019-2021 годы</vt:lpstr>
      <vt:lpstr>Не программные направления расходования средств на 2019 год</vt:lpstr>
      <vt:lpstr>Источники финансирования дефицита бюджета города Покачи в период 2015-2021 годы</vt:lpstr>
      <vt:lpstr>Структура муниципального долга бюджета города Покачи в период 2015-2021 годы</vt:lpstr>
      <vt:lpstr>Презентация PowerPoint</vt:lpstr>
      <vt:lpstr>Основные направления налоговой, бюджетной и долговой политики на 2019 год и на плановый период 2020 и 2021 годов</vt:lpstr>
      <vt:lpstr>Основные направления налоговой политики на 2019 год и на плановый период 2020 и 2021 годов</vt:lpstr>
      <vt:lpstr>Основные направления бюджетной политики на 2019 год и на плановый период 2020 и 2021 годов</vt:lpstr>
      <vt:lpstr>Основные направления долговой политики на 2019 год и на плановый период 2020 и 2021 годов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Ходулапова Алена Евгеньевна</dc:creator>
  <cp:lastModifiedBy>Ходулапова Алена Евгеньевна</cp:lastModifiedBy>
  <cp:revision>381</cp:revision>
  <cp:lastPrinted>2018-10-30T06:28:42Z</cp:lastPrinted>
  <dcterms:modified xsi:type="dcterms:W3CDTF">2018-11-01T09:21:47Z</dcterms:modified>
</cp:coreProperties>
</file>